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8" r:id="rId3"/>
    <p:sldId id="257" r:id="rId4"/>
    <p:sldId id="268" r:id="rId5"/>
    <p:sldId id="269" r:id="rId6"/>
    <p:sldId id="270" r:id="rId7"/>
    <p:sldId id="271" r:id="rId8"/>
    <p:sldId id="259" r:id="rId9"/>
    <p:sldId id="260" r:id="rId10"/>
    <p:sldId id="272" r:id="rId11"/>
    <p:sldId id="273" r:id="rId12"/>
    <p:sldId id="261" r:id="rId13"/>
    <p:sldId id="274" r:id="rId14"/>
    <p:sldId id="262" r:id="rId15"/>
    <p:sldId id="263" r:id="rId16"/>
    <p:sldId id="264" r:id="rId17"/>
    <p:sldId id="265"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6" d="100"/>
          <a:sy n="56" d="100"/>
        </p:scale>
        <p:origin x="1253"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4516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hyperlink" Target="https://gamma.ap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3648"/>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7410"/>
            <a:ext cx="7477601" cy="1916430"/>
          </a:xfrm>
          <a:prstGeom prst="rect">
            <a:avLst/>
          </a:prstGeom>
          <a:noFill/>
          <a:ln/>
        </p:spPr>
        <p:txBody>
          <a:bodyPr wrap="square" rtlCol="0" anchor="t"/>
          <a:lstStyle/>
          <a:p>
            <a:pPr marL="0" indent="0">
              <a:lnSpc>
                <a:spcPts val="7545"/>
              </a:lnSpc>
              <a:buNone/>
            </a:pPr>
            <a:r>
              <a:rPr lang="en-US" sz="6036" b="1" dirty="0">
                <a:solidFill>
                  <a:srgbClr val="00002E"/>
                </a:solidFill>
                <a:latin typeface="Nunito" pitchFamily="34" charset="0"/>
                <a:ea typeface="Nunito" pitchFamily="34" charset="-122"/>
                <a:cs typeface="Nunito" pitchFamily="34" charset="-120"/>
              </a:rPr>
              <a:t>Introduction to Ocular Eye Diseases</a:t>
            </a:r>
            <a:endParaRPr lang="en-US" sz="6036" dirty="0"/>
          </a:p>
        </p:txBody>
      </p:sp>
      <p:sp>
        <p:nvSpPr>
          <p:cNvPr id="6" name="Text 2"/>
          <p:cNvSpPr/>
          <p:nvPr/>
        </p:nvSpPr>
        <p:spPr>
          <a:xfrm>
            <a:off x="833199" y="4387096"/>
            <a:ext cx="7477601"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Explore the complex world of ocular eye diseases, where cutting-edge deep learning techniques are revolutionizing early detection and treatment. Gain insights into the latest advancements in this critical field of ophthalmology.</a:t>
            </a:r>
            <a:endParaRPr lang="en-US" sz="1750" dirty="0"/>
          </a:p>
        </p:txBody>
      </p:sp>
      <p:sp>
        <p:nvSpPr>
          <p:cNvPr id="7" name="Shape 3"/>
          <p:cNvSpPr/>
          <p:nvPr/>
        </p:nvSpPr>
        <p:spPr>
          <a:xfrm>
            <a:off x="833199" y="5719882"/>
            <a:ext cx="355402" cy="355402"/>
          </a:xfrm>
          <a:prstGeom prst="roundRect">
            <a:avLst>
              <a:gd name="adj" fmla="val 25726039"/>
            </a:avLst>
          </a:prstGeom>
          <a:noFill/>
          <a:ln w="7620">
            <a:solidFill>
              <a:srgbClr val="FFFFFF"/>
            </a:solidFill>
            <a:prstDash val="solid"/>
          </a:ln>
        </p:spPr>
        <p:txBody>
          <a:bodyPr/>
          <a:lstStyle/>
          <a:p>
            <a:endParaRPr lang="en-US"/>
          </a:p>
        </p:txBody>
      </p:sp>
      <p:sp>
        <p:nvSpPr>
          <p:cNvPr id="9" name="Text 4"/>
          <p:cNvSpPr/>
          <p:nvPr/>
        </p:nvSpPr>
        <p:spPr>
          <a:xfrm>
            <a:off x="6936211" y="7136006"/>
            <a:ext cx="2207789" cy="1066205"/>
          </a:xfrm>
          <a:prstGeom prst="rect">
            <a:avLst/>
          </a:prstGeom>
          <a:noFill/>
          <a:ln/>
        </p:spPr>
        <p:txBody>
          <a:bodyPr wrap="none" rtlCol="0" anchor="t"/>
          <a:lstStyle/>
          <a:p>
            <a:pPr marL="0" indent="0" algn="l">
              <a:lnSpc>
                <a:spcPts val="3062"/>
              </a:lnSpc>
              <a:buNone/>
            </a:pPr>
            <a:r>
              <a:rPr lang="en-US" sz="2187" b="1" dirty="0">
                <a:solidFill>
                  <a:srgbClr val="00002E"/>
                </a:solidFill>
                <a:latin typeface="PT Sans" pitchFamily="34" charset="0"/>
                <a:ea typeface="PT Sans" pitchFamily="34" charset="-122"/>
                <a:cs typeface="PT Sans" pitchFamily="34" charset="-120"/>
              </a:rPr>
              <a:t>By Devansh Beri</a:t>
            </a:r>
          </a:p>
          <a:p>
            <a:pPr marL="0" indent="0" algn="l">
              <a:lnSpc>
                <a:spcPts val="3062"/>
              </a:lnSpc>
              <a:buNone/>
            </a:pPr>
            <a:r>
              <a:rPr lang="en-US" sz="2187" b="1" dirty="0">
                <a:solidFill>
                  <a:srgbClr val="00002E"/>
                </a:solidFill>
                <a:latin typeface="PT Sans" pitchFamily="34" charset="0"/>
              </a:rPr>
              <a:t>      219301113</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F3F3FF">
              <a:alpha val="75000"/>
            </a:srgbClr>
          </a:solidFill>
          <a:ln/>
        </p:spPr>
        <p:txBody>
          <a:bodyPr/>
          <a:lstStyle/>
          <a:p>
            <a:endParaRPr lang="en-US"/>
          </a:p>
        </p:txBody>
      </p:sp>
      <p:sp>
        <p:nvSpPr>
          <p:cNvPr id="4" name="Text 1"/>
          <p:cNvSpPr/>
          <p:nvPr/>
        </p:nvSpPr>
        <p:spPr>
          <a:xfrm>
            <a:off x="2900243" y="543044"/>
            <a:ext cx="8829794" cy="1234202"/>
          </a:xfrm>
          <a:prstGeom prst="rect">
            <a:avLst/>
          </a:prstGeom>
          <a:noFill/>
          <a:ln/>
        </p:spPr>
        <p:txBody>
          <a:bodyPr wrap="square" rtlCol="0" anchor="t"/>
          <a:lstStyle/>
          <a:p>
            <a:pPr marL="0" indent="0">
              <a:lnSpc>
                <a:spcPts val="4860"/>
              </a:lnSpc>
              <a:buNone/>
            </a:pPr>
            <a:r>
              <a:rPr lang="en-US" sz="3888" b="1" dirty="0">
                <a:solidFill>
                  <a:srgbClr val="00002E"/>
                </a:solidFill>
                <a:latin typeface="Nunito" pitchFamily="34" charset="0"/>
                <a:ea typeface="Nunito" pitchFamily="34" charset="-122"/>
                <a:cs typeface="Nunito" pitchFamily="34" charset="-120"/>
              </a:rPr>
              <a:t>Training and Validation of Deep Learning Models</a:t>
            </a:r>
            <a:endParaRPr lang="en-US" sz="3888" dirty="0"/>
          </a:p>
        </p:txBody>
      </p:sp>
      <p:sp>
        <p:nvSpPr>
          <p:cNvPr id="5" name="Text 2"/>
          <p:cNvSpPr/>
          <p:nvPr/>
        </p:nvSpPr>
        <p:spPr>
          <a:xfrm>
            <a:off x="2900243"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Preparing the Dataset</a:t>
            </a:r>
            <a:endParaRPr lang="en-US" sz="1944" dirty="0"/>
          </a:p>
        </p:txBody>
      </p:sp>
      <p:sp>
        <p:nvSpPr>
          <p:cNvPr id="6" name="Text 3"/>
          <p:cNvSpPr/>
          <p:nvPr/>
        </p:nvSpPr>
        <p:spPr>
          <a:xfrm>
            <a:off x="2900243" y="3085505"/>
            <a:ext cx="1846064" cy="4423886"/>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Curate a comprehensive dataset of ocular disease images, ensuring balanced representation across different conditions. Preprocess the images by standardizing size, enhancing contrast, and normalizing pixel values to optimize model performance.</a:t>
            </a:r>
            <a:endParaRPr lang="en-US" sz="1555" dirty="0"/>
          </a:p>
        </p:txBody>
      </p:sp>
      <p:sp>
        <p:nvSpPr>
          <p:cNvPr id="7" name="Text 4"/>
          <p:cNvSpPr/>
          <p:nvPr/>
        </p:nvSpPr>
        <p:spPr>
          <a:xfrm>
            <a:off x="5235654"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Splitting the Data</a:t>
            </a:r>
            <a:endParaRPr lang="en-US" sz="1944" dirty="0"/>
          </a:p>
        </p:txBody>
      </p:sp>
      <p:sp>
        <p:nvSpPr>
          <p:cNvPr id="8" name="Text 5"/>
          <p:cNvSpPr/>
          <p:nvPr/>
        </p:nvSpPr>
        <p:spPr>
          <a:xfrm>
            <a:off x="5235654" y="3085505"/>
            <a:ext cx="1846064" cy="3475911"/>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Divide the dataset into training, validation, and test sets to evaluate model performance objectively. Maintain a representative distribution of disease cases in each subset to avoid biased evaluation.</a:t>
            </a:r>
            <a:endParaRPr lang="en-US" sz="1555" dirty="0"/>
          </a:p>
        </p:txBody>
      </p:sp>
      <p:sp>
        <p:nvSpPr>
          <p:cNvPr id="9" name="Text 6"/>
          <p:cNvSpPr/>
          <p:nvPr/>
        </p:nvSpPr>
        <p:spPr>
          <a:xfrm>
            <a:off x="7571065" y="2270879"/>
            <a:ext cx="1846064" cy="617220"/>
          </a:xfrm>
          <a:prstGeom prst="rect">
            <a:avLst/>
          </a:prstGeom>
          <a:noFill/>
          <a:ln/>
        </p:spPr>
        <p:txBody>
          <a:bodyPr wrap="squar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Transfer Learning</a:t>
            </a:r>
            <a:endParaRPr lang="en-US" sz="1944" dirty="0"/>
          </a:p>
        </p:txBody>
      </p:sp>
      <p:sp>
        <p:nvSpPr>
          <p:cNvPr id="10" name="Text 7"/>
          <p:cNvSpPr/>
          <p:nvPr/>
        </p:nvSpPr>
        <p:spPr>
          <a:xfrm>
            <a:off x="7571065" y="3085505"/>
            <a:ext cx="1846064" cy="3791903"/>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Leverage pre-trained deep learning models, such as VGG-16, ResNet-50, or Inception-V3, as a starting point. Fine-tune the model parameters using the ocular disease dataset to adapt the model to the specific task.</a:t>
            </a:r>
            <a:endParaRPr lang="en-US" sz="1555" dirty="0"/>
          </a:p>
        </p:txBody>
      </p:sp>
      <p:sp>
        <p:nvSpPr>
          <p:cNvPr id="11" name="Text 8"/>
          <p:cNvSpPr/>
          <p:nvPr/>
        </p:nvSpPr>
        <p:spPr>
          <a:xfrm>
            <a:off x="9906476" y="2270879"/>
            <a:ext cx="1846064" cy="308610"/>
          </a:xfrm>
          <a:prstGeom prst="rect">
            <a:avLst/>
          </a:prstGeom>
          <a:noFill/>
          <a:ln/>
        </p:spPr>
        <p:txBody>
          <a:bodyPr wrap="none" rtlCol="0" anchor="t"/>
          <a:lstStyle/>
          <a:p>
            <a:pPr marL="0" indent="0">
              <a:lnSpc>
                <a:spcPts val="2430"/>
              </a:lnSpc>
              <a:buNone/>
            </a:pPr>
            <a:r>
              <a:rPr lang="en-US" sz="1944" b="1" dirty="0">
                <a:solidFill>
                  <a:srgbClr val="00002E"/>
                </a:solidFill>
                <a:latin typeface="Nunito" pitchFamily="34" charset="0"/>
                <a:ea typeface="Nunito" pitchFamily="34" charset="-122"/>
                <a:cs typeface="Nunito" pitchFamily="34" charset="-120"/>
              </a:rPr>
              <a:t>Model Training</a:t>
            </a:r>
            <a:endParaRPr lang="en-US" sz="1944" dirty="0"/>
          </a:p>
        </p:txBody>
      </p:sp>
      <p:sp>
        <p:nvSpPr>
          <p:cNvPr id="12" name="Text 9"/>
          <p:cNvSpPr/>
          <p:nvPr/>
        </p:nvSpPr>
        <p:spPr>
          <a:xfrm>
            <a:off x="9906476" y="2776895"/>
            <a:ext cx="1846064" cy="3475911"/>
          </a:xfrm>
          <a:prstGeom prst="rect">
            <a:avLst/>
          </a:prstGeom>
          <a:noFill/>
          <a:ln/>
        </p:spPr>
        <p:txBody>
          <a:bodyPr wrap="square" rtlCol="0" anchor="t"/>
          <a:lstStyle/>
          <a:p>
            <a:pPr marL="0" indent="0">
              <a:lnSpc>
                <a:spcPts val="2488"/>
              </a:lnSpc>
              <a:buNone/>
            </a:pPr>
            <a:r>
              <a:rPr lang="en-US" sz="1555" dirty="0">
                <a:solidFill>
                  <a:srgbClr val="00002E"/>
                </a:solidFill>
                <a:latin typeface="PT Sans" pitchFamily="34" charset="0"/>
                <a:ea typeface="PT Sans" pitchFamily="34" charset="-122"/>
                <a:cs typeface="PT Sans" pitchFamily="34" charset="-120"/>
              </a:rPr>
              <a:t>Train the deep learning models using the training dataset, optimizing hyperparameters such as learning rate, batch size, and regularization techniques to achieve the best performance on the validation set.</a:t>
            </a:r>
            <a:endParaRPr lang="en-US" sz="155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1000601"/>
            <a:ext cx="9933503"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Performance Evaluation of Deep Learning Algorithms</a:t>
            </a:r>
            <a:endParaRPr lang="en-US" sz="4374" dirty="0"/>
          </a:p>
        </p:txBody>
      </p:sp>
      <p:sp>
        <p:nvSpPr>
          <p:cNvPr id="5" name="Text 2"/>
          <p:cNvSpPr/>
          <p:nvPr/>
        </p:nvSpPr>
        <p:spPr>
          <a:xfrm>
            <a:off x="2348389" y="2833688"/>
            <a:ext cx="9933503"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To evaluate the performance of deep learning algorithms for ocular disease detection, key metrics such as accuracy, precision, recall, and F1-score will be analyzed. A comparison table will be presented to showcase the strengths and weaknesses of different models, including VGG-16, ResNet-50, and Inception-V3.</a:t>
            </a:r>
            <a:endParaRPr lang="en-US" sz="1750" dirty="0"/>
          </a:p>
        </p:txBody>
      </p:sp>
      <p:sp>
        <p:nvSpPr>
          <p:cNvPr id="6" name="Shape 3"/>
          <p:cNvSpPr/>
          <p:nvPr/>
        </p:nvSpPr>
        <p:spPr>
          <a:xfrm>
            <a:off x="2348389" y="4505206"/>
            <a:ext cx="9933503" cy="2723674"/>
          </a:xfrm>
          <a:prstGeom prst="roundRect">
            <a:avLst>
              <a:gd name="adj" fmla="val 14685"/>
            </a:avLst>
          </a:prstGeom>
          <a:solidFill>
            <a:srgbClr val="F3F3FF"/>
          </a:solidFill>
          <a:ln w="53340">
            <a:solidFill>
              <a:srgbClr val="DFDFEB"/>
            </a:solidFill>
            <a:prstDash val="solid"/>
          </a:ln>
        </p:spPr>
        <p:txBody>
          <a:bodyPr/>
          <a:lstStyle/>
          <a:p>
            <a:endParaRPr lang="en-US"/>
          </a:p>
        </p:txBody>
      </p:sp>
      <p:sp>
        <p:nvSpPr>
          <p:cNvPr id="7" name="Text 4"/>
          <p:cNvSpPr/>
          <p:nvPr/>
        </p:nvSpPr>
        <p:spPr>
          <a:xfrm>
            <a:off x="2623899" y="469939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Model</a:t>
            </a:r>
            <a:endParaRPr lang="en-US" sz="1750" dirty="0"/>
          </a:p>
        </p:txBody>
      </p:sp>
      <p:sp>
        <p:nvSpPr>
          <p:cNvPr id="8" name="Text 5"/>
          <p:cNvSpPr/>
          <p:nvPr/>
        </p:nvSpPr>
        <p:spPr>
          <a:xfrm>
            <a:off x="4593074"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Accuracy</a:t>
            </a:r>
            <a:endParaRPr lang="en-US" sz="1750" dirty="0"/>
          </a:p>
        </p:txBody>
      </p:sp>
      <p:sp>
        <p:nvSpPr>
          <p:cNvPr id="9" name="Text 6"/>
          <p:cNvSpPr/>
          <p:nvPr/>
        </p:nvSpPr>
        <p:spPr>
          <a:xfrm>
            <a:off x="6558439"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Precision</a:t>
            </a:r>
            <a:endParaRPr lang="en-US" sz="1750" dirty="0"/>
          </a:p>
        </p:txBody>
      </p:sp>
      <p:sp>
        <p:nvSpPr>
          <p:cNvPr id="10" name="Text 7"/>
          <p:cNvSpPr/>
          <p:nvPr/>
        </p:nvSpPr>
        <p:spPr>
          <a:xfrm>
            <a:off x="8523803" y="469939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Recall</a:t>
            </a:r>
            <a:endParaRPr lang="en-US" sz="1750" dirty="0"/>
          </a:p>
        </p:txBody>
      </p:sp>
      <p:sp>
        <p:nvSpPr>
          <p:cNvPr id="11" name="Text 8"/>
          <p:cNvSpPr/>
          <p:nvPr/>
        </p:nvSpPr>
        <p:spPr>
          <a:xfrm>
            <a:off x="10489168" y="469939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F1-Score</a:t>
            </a:r>
            <a:endParaRPr lang="en-US" sz="1750" dirty="0"/>
          </a:p>
        </p:txBody>
      </p:sp>
      <p:sp>
        <p:nvSpPr>
          <p:cNvPr id="12" name="Text 9"/>
          <p:cNvSpPr/>
          <p:nvPr/>
        </p:nvSpPr>
        <p:spPr>
          <a:xfrm>
            <a:off x="2623899" y="5359360"/>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VGG-16</a:t>
            </a:r>
            <a:endParaRPr lang="en-US" sz="1750" dirty="0"/>
          </a:p>
        </p:txBody>
      </p:sp>
      <p:sp>
        <p:nvSpPr>
          <p:cNvPr id="13" name="Text 10"/>
          <p:cNvSpPr/>
          <p:nvPr/>
        </p:nvSpPr>
        <p:spPr>
          <a:xfrm>
            <a:off x="4593074"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92.5%</a:t>
            </a:r>
            <a:endParaRPr lang="en-US" sz="1750" dirty="0"/>
          </a:p>
        </p:txBody>
      </p:sp>
      <p:sp>
        <p:nvSpPr>
          <p:cNvPr id="14" name="Text 11"/>
          <p:cNvSpPr/>
          <p:nvPr/>
        </p:nvSpPr>
        <p:spPr>
          <a:xfrm>
            <a:off x="6558439"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0.91</a:t>
            </a:r>
            <a:endParaRPr lang="en-US" sz="1750" dirty="0"/>
          </a:p>
        </p:txBody>
      </p:sp>
      <p:sp>
        <p:nvSpPr>
          <p:cNvPr id="15" name="Text 12"/>
          <p:cNvSpPr/>
          <p:nvPr/>
        </p:nvSpPr>
        <p:spPr>
          <a:xfrm>
            <a:off x="8523803" y="5359360"/>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0.89</a:t>
            </a:r>
            <a:endParaRPr lang="en-US" sz="1750" dirty="0"/>
          </a:p>
        </p:txBody>
      </p:sp>
      <p:sp>
        <p:nvSpPr>
          <p:cNvPr id="16" name="Text 13"/>
          <p:cNvSpPr/>
          <p:nvPr/>
        </p:nvSpPr>
        <p:spPr>
          <a:xfrm>
            <a:off x="10489168" y="5359360"/>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0.90</a:t>
            </a:r>
            <a:endParaRPr lang="en-US" sz="1750" dirty="0"/>
          </a:p>
        </p:txBody>
      </p:sp>
      <p:sp>
        <p:nvSpPr>
          <p:cNvPr id="17" name="Text 14"/>
          <p:cNvSpPr/>
          <p:nvPr/>
        </p:nvSpPr>
        <p:spPr>
          <a:xfrm>
            <a:off x="2623899" y="6019324"/>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ResNet-50</a:t>
            </a:r>
            <a:endParaRPr lang="en-US" sz="1750" dirty="0"/>
          </a:p>
        </p:txBody>
      </p:sp>
      <p:sp>
        <p:nvSpPr>
          <p:cNvPr id="18" name="Text 15"/>
          <p:cNvSpPr/>
          <p:nvPr/>
        </p:nvSpPr>
        <p:spPr>
          <a:xfrm>
            <a:off x="4593074"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94.2%</a:t>
            </a:r>
            <a:endParaRPr lang="en-US" sz="1750" dirty="0"/>
          </a:p>
        </p:txBody>
      </p:sp>
      <p:sp>
        <p:nvSpPr>
          <p:cNvPr id="19" name="Text 16"/>
          <p:cNvSpPr/>
          <p:nvPr/>
        </p:nvSpPr>
        <p:spPr>
          <a:xfrm>
            <a:off x="6558439"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0.93</a:t>
            </a:r>
            <a:endParaRPr lang="en-US" sz="1750" dirty="0"/>
          </a:p>
        </p:txBody>
      </p:sp>
      <p:sp>
        <p:nvSpPr>
          <p:cNvPr id="20" name="Text 17"/>
          <p:cNvSpPr/>
          <p:nvPr/>
        </p:nvSpPr>
        <p:spPr>
          <a:xfrm>
            <a:off x="8523803" y="6019324"/>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0.92</a:t>
            </a:r>
            <a:endParaRPr lang="en-US" sz="1750" dirty="0"/>
          </a:p>
        </p:txBody>
      </p:sp>
      <p:sp>
        <p:nvSpPr>
          <p:cNvPr id="21" name="Text 18"/>
          <p:cNvSpPr/>
          <p:nvPr/>
        </p:nvSpPr>
        <p:spPr>
          <a:xfrm>
            <a:off x="10489168" y="6019324"/>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0.92</a:t>
            </a:r>
            <a:endParaRPr lang="en-US" sz="1750" dirty="0"/>
          </a:p>
        </p:txBody>
      </p:sp>
      <p:sp>
        <p:nvSpPr>
          <p:cNvPr id="22" name="Text 19"/>
          <p:cNvSpPr/>
          <p:nvPr/>
        </p:nvSpPr>
        <p:spPr>
          <a:xfrm>
            <a:off x="2623899" y="667928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Inception-V3</a:t>
            </a:r>
            <a:endParaRPr lang="en-US" sz="1750" dirty="0"/>
          </a:p>
        </p:txBody>
      </p:sp>
      <p:sp>
        <p:nvSpPr>
          <p:cNvPr id="23" name="Text 20"/>
          <p:cNvSpPr/>
          <p:nvPr/>
        </p:nvSpPr>
        <p:spPr>
          <a:xfrm>
            <a:off x="4593074"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93.8%</a:t>
            </a:r>
            <a:endParaRPr lang="en-US" sz="1750" dirty="0"/>
          </a:p>
        </p:txBody>
      </p:sp>
      <p:sp>
        <p:nvSpPr>
          <p:cNvPr id="24" name="Text 21"/>
          <p:cNvSpPr/>
          <p:nvPr/>
        </p:nvSpPr>
        <p:spPr>
          <a:xfrm>
            <a:off x="6558439"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0.92</a:t>
            </a:r>
            <a:endParaRPr lang="en-US" sz="1750" dirty="0"/>
          </a:p>
        </p:txBody>
      </p:sp>
      <p:sp>
        <p:nvSpPr>
          <p:cNvPr id="25" name="Text 22"/>
          <p:cNvSpPr/>
          <p:nvPr/>
        </p:nvSpPr>
        <p:spPr>
          <a:xfrm>
            <a:off x="8523803" y="6679287"/>
            <a:ext cx="151340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0.91</a:t>
            </a:r>
            <a:endParaRPr lang="en-US" sz="1750" dirty="0"/>
          </a:p>
        </p:txBody>
      </p:sp>
      <p:sp>
        <p:nvSpPr>
          <p:cNvPr id="26" name="Text 23"/>
          <p:cNvSpPr/>
          <p:nvPr/>
        </p:nvSpPr>
        <p:spPr>
          <a:xfrm>
            <a:off x="10489168" y="6679287"/>
            <a:ext cx="1517213" cy="355402"/>
          </a:xfrm>
          <a:prstGeom prst="rect">
            <a:avLst/>
          </a:prstGeom>
          <a:noFill/>
          <a:ln/>
        </p:spPr>
        <p:txBody>
          <a:bodyPr wrap="non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0.91</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1460063"/>
            <a:ext cx="9120664"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Evaluation Metrics and Performance</a:t>
            </a:r>
            <a:endParaRPr lang="en-US" sz="4374" dirty="0"/>
          </a:p>
        </p:txBody>
      </p:sp>
      <p:sp>
        <p:nvSpPr>
          <p:cNvPr id="5" name="Shape 2"/>
          <p:cNvSpPr/>
          <p:nvPr/>
        </p:nvSpPr>
        <p:spPr>
          <a:xfrm>
            <a:off x="2348389" y="2772370"/>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2498288" y="2814042"/>
            <a:ext cx="200025" cy="416481"/>
          </a:xfrm>
          <a:prstGeom prst="rect">
            <a:avLst/>
          </a:prstGeom>
          <a:noFill/>
          <a:ln/>
        </p:spPr>
        <p:txBody>
          <a:bodyPr wrap="none" rtlCol="0" anchor="t"/>
          <a:lstStyle/>
          <a:p>
            <a:pPr marL="0" indent="0" algn="ctr">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2848689"/>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Accuracy Metrics</a:t>
            </a:r>
            <a:endParaRPr lang="en-US" sz="2187" dirty="0"/>
          </a:p>
        </p:txBody>
      </p:sp>
      <p:sp>
        <p:nvSpPr>
          <p:cNvPr id="8" name="Text 5"/>
          <p:cNvSpPr/>
          <p:nvPr/>
        </p:nvSpPr>
        <p:spPr>
          <a:xfrm>
            <a:off x="3070503" y="3329107"/>
            <a:ext cx="4133612"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Assess the model's ability to correctly classify ocular diseases using metrics like overall accuracy, precision, recall, and F1-score.</a:t>
            </a:r>
            <a:endParaRPr lang="en-US" sz="1750" dirty="0"/>
          </a:p>
        </p:txBody>
      </p:sp>
      <p:sp>
        <p:nvSpPr>
          <p:cNvPr id="9" name="Shape 6"/>
          <p:cNvSpPr/>
          <p:nvPr/>
        </p:nvSpPr>
        <p:spPr>
          <a:xfrm>
            <a:off x="7426285" y="2772370"/>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0" name="Text 7"/>
          <p:cNvSpPr/>
          <p:nvPr/>
        </p:nvSpPr>
        <p:spPr>
          <a:xfrm>
            <a:off x="7576185" y="2814042"/>
            <a:ext cx="200025" cy="416481"/>
          </a:xfrm>
          <a:prstGeom prst="rect">
            <a:avLst/>
          </a:prstGeom>
          <a:noFill/>
          <a:ln/>
        </p:spPr>
        <p:txBody>
          <a:bodyPr wrap="none" rtlCol="0" anchor="t"/>
          <a:lstStyle/>
          <a:p>
            <a:pPr marL="0" indent="0" algn="ctr">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8148399" y="2848689"/>
            <a:ext cx="3225879" cy="347186"/>
          </a:xfrm>
          <a:prstGeom prst="rect">
            <a:avLst/>
          </a:prstGeom>
          <a:noFill/>
          <a:ln/>
        </p:spPr>
        <p:txBody>
          <a:bodyPr wrap="non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Sensitivity and Specificity</a:t>
            </a:r>
            <a:endParaRPr lang="en-US" sz="2187" dirty="0"/>
          </a:p>
        </p:txBody>
      </p:sp>
      <p:sp>
        <p:nvSpPr>
          <p:cNvPr id="12" name="Text 9"/>
          <p:cNvSpPr/>
          <p:nvPr/>
        </p:nvSpPr>
        <p:spPr>
          <a:xfrm>
            <a:off x="8148399" y="3329107"/>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Measure the model's sensitivity in detecting disease cases and its specificity in avoiding false positives.</a:t>
            </a:r>
            <a:endParaRPr lang="en-US" sz="1750" dirty="0"/>
          </a:p>
        </p:txBody>
      </p:sp>
      <p:sp>
        <p:nvSpPr>
          <p:cNvPr id="13" name="Shape 10"/>
          <p:cNvSpPr/>
          <p:nvPr/>
        </p:nvSpPr>
        <p:spPr>
          <a:xfrm>
            <a:off x="2348389" y="5146477"/>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4" name="Text 11"/>
          <p:cNvSpPr/>
          <p:nvPr/>
        </p:nvSpPr>
        <p:spPr>
          <a:xfrm>
            <a:off x="2498288" y="5188148"/>
            <a:ext cx="200025" cy="416481"/>
          </a:xfrm>
          <a:prstGeom prst="rect">
            <a:avLst/>
          </a:prstGeom>
          <a:noFill/>
          <a:ln/>
        </p:spPr>
        <p:txBody>
          <a:bodyPr wrap="none" rtlCol="0" anchor="t"/>
          <a:lstStyle/>
          <a:p>
            <a:pPr marL="0" indent="0" algn="ctr">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3070503" y="5222796"/>
            <a:ext cx="3616523" cy="347186"/>
          </a:xfrm>
          <a:prstGeom prst="rect">
            <a:avLst/>
          </a:prstGeom>
          <a:noFill/>
          <a:ln/>
        </p:spPr>
        <p:txBody>
          <a:bodyPr wrap="non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Area Under the Curve (AUC)</a:t>
            </a:r>
            <a:endParaRPr lang="en-US" sz="2187" dirty="0"/>
          </a:p>
        </p:txBody>
      </p:sp>
      <p:sp>
        <p:nvSpPr>
          <p:cNvPr id="16" name="Text 13"/>
          <p:cNvSpPr/>
          <p:nvPr/>
        </p:nvSpPr>
        <p:spPr>
          <a:xfrm>
            <a:off x="3070503" y="5703213"/>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Evaluate the model's overall discriminative power using the AUC of the Receiver Operating Characteristic (ROC) curve.</a:t>
            </a:r>
            <a:endParaRPr lang="en-US" sz="1750" dirty="0"/>
          </a:p>
        </p:txBody>
      </p:sp>
      <p:sp>
        <p:nvSpPr>
          <p:cNvPr id="17" name="Shape 14"/>
          <p:cNvSpPr/>
          <p:nvPr/>
        </p:nvSpPr>
        <p:spPr>
          <a:xfrm>
            <a:off x="7426285" y="5146477"/>
            <a:ext cx="499943" cy="499943"/>
          </a:xfrm>
          <a:prstGeom prst="roundRect">
            <a:avLst>
              <a:gd name="adj" fmla="val 80001"/>
            </a:avLst>
          </a:prstGeom>
          <a:solidFill>
            <a:srgbClr val="F3F3FF"/>
          </a:solidFill>
          <a:ln w="22860">
            <a:solidFill>
              <a:srgbClr val="00002E"/>
            </a:solidFill>
            <a:prstDash val="solid"/>
          </a:ln>
        </p:spPr>
        <p:txBody>
          <a:bodyPr/>
          <a:lstStyle/>
          <a:p>
            <a:endParaRPr lang="en-US"/>
          </a:p>
        </p:txBody>
      </p:sp>
      <p:sp>
        <p:nvSpPr>
          <p:cNvPr id="18" name="Text 15"/>
          <p:cNvSpPr/>
          <p:nvPr/>
        </p:nvSpPr>
        <p:spPr>
          <a:xfrm>
            <a:off x="7576185" y="5188148"/>
            <a:ext cx="200025" cy="416481"/>
          </a:xfrm>
          <a:prstGeom prst="rect">
            <a:avLst/>
          </a:prstGeom>
          <a:noFill/>
          <a:ln/>
        </p:spPr>
        <p:txBody>
          <a:bodyPr wrap="none" rtlCol="0" anchor="t"/>
          <a:lstStyle/>
          <a:p>
            <a:pPr marL="0" indent="0" algn="ctr">
              <a:lnSpc>
                <a:spcPts val="3281"/>
              </a:lnSpc>
              <a:buNone/>
            </a:pPr>
            <a:r>
              <a:rPr lang="en-US" sz="2624" b="1" dirty="0">
                <a:solidFill>
                  <a:srgbClr val="2D4DF2"/>
                </a:solidFill>
                <a:latin typeface="Nunito" pitchFamily="34" charset="0"/>
                <a:ea typeface="Nunito" pitchFamily="34" charset="-122"/>
                <a:cs typeface="Nunito" pitchFamily="34" charset="-120"/>
              </a:rPr>
              <a:t>4</a:t>
            </a:r>
            <a:endParaRPr lang="en-US" sz="2624" dirty="0"/>
          </a:p>
        </p:txBody>
      </p:sp>
      <p:sp>
        <p:nvSpPr>
          <p:cNvPr id="19" name="Text 16"/>
          <p:cNvSpPr/>
          <p:nvPr/>
        </p:nvSpPr>
        <p:spPr>
          <a:xfrm>
            <a:off x="8148399" y="5222796"/>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Inference Time</a:t>
            </a:r>
            <a:endParaRPr lang="en-US" sz="2187" dirty="0"/>
          </a:p>
        </p:txBody>
      </p:sp>
      <p:sp>
        <p:nvSpPr>
          <p:cNvPr id="20" name="Text 17"/>
          <p:cNvSpPr/>
          <p:nvPr/>
        </p:nvSpPr>
        <p:spPr>
          <a:xfrm>
            <a:off x="8148399" y="5703213"/>
            <a:ext cx="413361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Analyze the model's inference speed and latency to ensure real-time performance in clinical settings.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939891" y="538401"/>
            <a:ext cx="8750618" cy="1223248"/>
          </a:xfrm>
          <a:prstGeom prst="rect">
            <a:avLst/>
          </a:prstGeom>
          <a:noFill/>
          <a:ln/>
        </p:spPr>
        <p:txBody>
          <a:bodyPr wrap="square" rtlCol="0" anchor="t"/>
          <a:lstStyle/>
          <a:p>
            <a:pPr marL="0" indent="0">
              <a:lnSpc>
                <a:spcPts val="4816"/>
              </a:lnSpc>
              <a:buNone/>
            </a:pPr>
            <a:r>
              <a:rPr lang="en-US" sz="3853" b="1" dirty="0">
                <a:solidFill>
                  <a:srgbClr val="00002E"/>
                </a:solidFill>
                <a:latin typeface="Nunito" pitchFamily="34" charset="0"/>
                <a:ea typeface="Nunito" pitchFamily="34" charset="-122"/>
                <a:cs typeface="Nunito" pitchFamily="34" charset="-120"/>
              </a:rPr>
              <a:t>Clinical Applications of Deep Learning in Ophthalmology</a:t>
            </a:r>
            <a:endParaRPr lang="en-US" sz="3853" dirty="0"/>
          </a:p>
        </p:txBody>
      </p:sp>
      <p:sp>
        <p:nvSpPr>
          <p:cNvPr id="5" name="Shape 2"/>
          <p:cNvSpPr/>
          <p:nvPr/>
        </p:nvSpPr>
        <p:spPr>
          <a:xfrm>
            <a:off x="2939891" y="2305883"/>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3071932" y="2342555"/>
            <a:ext cx="176093" cy="366951"/>
          </a:xfrm>
          <a:prstGeom prst="rect">
            <a:avLst/>
          </a:prstGeom>
          <a:noFill/>
          <a:ln/>
        </p:spPr>
        <p:txBody>
          <a:bodyPr wrap="none" rtlCol="0" anchor="t"/>
          <a:lstStyle/>
          <a:p>
            <a:pPr marL="0" indent="0" algn="ctr">
              <a:lnSpc>
                <a:spcPts val="2890"/>
              </a:lnSpc>
              <a:buNone/>
            </a:pPr>
            <a:r>
              <a:rPr lang="en-US" sz="2312" b="1" dirty="0">
                <a:solidFill>
                  <a:srgbClr val="2D4DF2"/>
                </a:solidFill>
                <a:latin typeface="Nunito" pitchFamily="34" charset="0"/>
                <a:ea typeface="Nunito" pitchFamily="34" charset="-122"/>
                <a:cs typeface="Nunito" pitchFamily="34" charset="-120"/>
              </a:rPr>
              <a:t>1</a:t>
            </a:r>
            <a:endParaRPr lang="en-US" sz="2312" dirty="0"/>
          </a:p>
        </p:txBody>
      </p:sp>
      <p:sp>
        <p:nvSpPr>
          <p:cNvPr id="7" name="Text 4"/>
          <p:cNvSpPr/>
          <p:nvPr/>
        </p:nvSpPr>
        <p:spPr>
          <a:xfrm>
            <a:off x="3575804" y="2373154"/>
            <a:ext cx="3641646" cy="611505"/>
          </a:xfrm>
          <a:prstGeom prst="rect">
            <a:avLst/>
          </a:prstGeom>
          <a:noFill/>
          <a:ln/>
        </p:spPr>
        <p:txBody>
          <a:bodyPr wrap="square" rtlCol="0" anchor="t"/>
          <a:lstStyle/>
          <a:p>
            <a:pPr marL="0" indent="0">
              <a:lnSpc>
                <a:spcPts val="2408"/>
              </a:lnSpc>
              <a:buNone/>
            </a:pPr>
            <a:r>
              <a:rPr lang="en-US" sz="1927" b="1" dirty="0">
                <a:solidFill>
                  <a:srgbClr val="2D4DF2"/>
                </a:solidFill>
                <a:latin typeface="Nunito" pitchFamily="34" charset="0"/>
                <a:ea typeface="Nunito" pitchFamily="34" charset="-122"/>
                <a:cs typeface="Nunito" pitchFamily="34" charset="-120"/>
              </a:rPr>
              <a:t>Automated Retinal Disease Diagnosis</a:t>
            </a:r>
            <a:endParaRPr lang="en-US" sz="1927" dirty="0"/>
          </a:p>
        </p:txBody>
      </p:sp>
      <p:sp>
        <p:nvSpPr>
          <p:cNvPr id="8" name="Text 5"/>
          <p:cNvSpPr/>
          <p:nvPr/>
        </p:nvSpPr>
        <p:spPr>
          <a:xfrm>
            <a:off x="3575804" y="3102054"/>
            <a:ext cx="3641646" cy="1878806"/>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Deep learning models can analyze retinal images to detect and classify conditions like diabetic retinopathy, age-related macular degeneration, and glaucoma with high accuracy, enabling early intervention and improved patient outcomes.</a:t>
            </a:r>
            <a:endParaRPr lang="en-US" sz="1541" dirty="0"/>
          </a:p>
        </p:txBody>
      </p:sp>
      <p:sp>
        <p:nvSpPr>
          <p:cNvPr id="9" name="Shape 6"/>
          <p:cNvSpPr/>
          <p:nvPr/>
        </p:nvSpPr>
        <p:spPr>
          <a:xfrm>
            <a:off x="7413069" y="2305883"/>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0" name="Text 7"/>
          <p:cNvSpPr/>
          <p:nvPr/>
        </p:nvSpPr>
        <p:spPr>
          <a:xfrm>
            <a:off x="7545110" y="2342555"/>
            <a:ext cx="176093" cy="366951"/>
          </a:xfrm>
          <a:prstGeom prst="rect">
            <a:avLst/>
          </a:prstGeom>
          <a:noFill/>
          <a:ln/>
        </p:spPr>
        <p:txBody>
          <a:bodyPr wrap="none" rtlCol="0" anchor="t"/>
          <a:lstStyle/>
          <a:p>
            <a:pPr marL="0" indent="0" algn="ctr">
              <a:lnSpc>
                <a:spcPts val="2890"/>
              </a:lnSpc>
              <a:buNone/>
            </a:pPr>
            <a:r>
              <a:rPr lang="en-US" sz="2312" b="1" dirty="0">
                <a:solidFill>
                  <a:srgbClr val="015F98"/>
                </a:solidFill>
                <a:latin typeface="Nunito" pitchFamily="34" charset="0"/>
                <a:ea typeface="Nunito" pitchFamily="34" charset="-122"/>
                <a:cs typeface="Nunito" pitchFamily="34" charset="-120"/>
              </a:rPr>
              <a:t>2</a:t>
            </a:r>
            <a:endParaRPr lang="en-US" sz="2312" dirty="0"/>
          </a:p>
        </p:txBody>
      </p:sp>
      <p:sp>
        <p:nvSpPr>
          <p:cNvPr id="11" name="Text 8"/>
          <p:cNvSpPr/>
          <p:nvPr/>
        </p:nvSpPr>
        <p:spPr>
          <a:xfrm>
            <a:off x="8048982" y="2373154"/>
            <a:ext cx="3641646" cy="611505"/>
          </a:xfrm>
          <a:prstGeom prst="rect">
            <a:avLst/>
          </a:prstGeom>
          <a:noFill/>
          <a:ln/>
        </p:spPr>
        <p:txBody>
          <a:bodyPr wrap="square" rtlCol="0" anchor="t"/>
          <a:lstStyle/>
          <a:p>
            <a:pPr marL="0" indent="0">
              <a:lnSpc>
                <a:spcPts val="2408"/>
              </a:lnSpc>
              <a:buNone/>
            </a:pPr>
            <a:r>
              <a:rPr lang="en-US" sz="1927" b="1" dirty="0">
                <a:solidFill>
                  <a:srgbClr val="015F98"/>
                </a:solidFill>
                <a:latin typeface="Nunito" pitchFamily="34" charset="0"/>
                <a:ea typeface="Nunito" pitchFamily="34" charset="-122"/>
                <a:cs typeface="Nunito" pitchFamily="34" charset="-120"/>
              </a:rPr>
              <a:t>Ophthalmic Image Segmentation</a:t>
            </a:r>
            <a:endParaRPr lang="en-US" sz="1927" dirty="0"/>
          </a:p>
        </p:txBody>
      </p:sp>
      <p:sp>
        <p:nvSpPr>
          <p:cNvPr id="12" name="Text 9"/>
          <p:cNvSpPr/>
          <p:nvPr/>
        </p:nvSpPr>
        <p:spPr>
          <a:xfrm>
            <a:off x="8048982" y="3102054"/>
            <a:ext cx="3641646" cy="1878806"/>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Advanced deep learning algorithms can precisely segment key anatomical structures in the eye, such as the optic nerve and blood vessels, supporting more accurate diagnoses and treatment planning.</a:t>
            </a:r>
            <a:endParaRPr lang="en-US" sz="1541" dirty="0"/>
          </a:p>
        </p:txBody>
      </p:sp>
      <p:sp>
        <p:nvSpPr>
          <p:cNvPr id="13" name="Shape 10"/>
          <p:cNvSpPr/>
          <p:nvPr/>
        </p:nvSpPr>
        <p:spPr>
          <a:xfrm>
            <a:off x="2939891" y="5329357"/>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4" name="Text 11"/>
          <p:cNvSpPr/>
          <p:nvPr/>
        </p:nvSpPr>
        <p:spPr>
          <a:xfrm>
            <a:off x="3071932" y="5366028"/>
            <a:ext cx="176093" cy="366951"/>
          </a:xfrm>
          <a:prstGeom prst="rect">
            <a:avLst/>
          </a:prstGeom>
          <a:noFill/>
          <a:ln/>
        </p:spPr>
        <p:txBody>
          <a:bodyPr wrap="none" rtlCol="0" anchor="t"/>
          <a:lstStyle/>
          <a:p>
            <a:pPr marL="0" indent="0" algn="ctr">
              <a:lnSpc>
                <a:spcPts val="2890"/>
              </a:lnSpc>
              <a:buNone/>
            </a:pPr>
            <a:r>
              <a:rPr lang="en-US" sz="2312" b="1" dirty="0">
                <a:solidFill>
                  <a:srgbClr val="AD1F96"/>
                </a:solidFill>
                <a:latin typeface="Nunito" pitchFamily="34" charset="0"/>
                <a:ea typeface="Nunito" pitchFamily="34" charset="-122"/>
                <a:cs typeface="Nunito" pitchFamily="34" charset="-120"/>
              </a:rPr>
              <a:t>3</a:t>
            </a:r>
            <a:endParaRPr lang="en-US" sz="2312" dirty="0"/>
          </a:p>
        </p:txBody>
      </p:sp>
      <p:sp>
        <p:nvSpPr>
          <p:cNvPr id="15" name="Text 12"/>
          <p:cNvSpPr/>
          <p:nvPr/>
        </p:nvSpPr>
        <p:spPr>
          <a:xfrm>
            <a:off x="3575804" y="5396627"/>
            <a:ext cx="3641646" cy="611505"/>
          </a:xfrm>
          <a:prstGeom prst="rect">
            <a:avLst/>
          </a:prstGeom>
          <a:noFill/>
          <a:ln/>
        </p:spPr>
        <p:txBody>
          <a:bodyPr wrap="square" rtlCol="0" anchor="t"/>
          <a:lstStyle/>
          <a:p>
            <a:pPr marL="0" indent="0">
              <a:lnSpc>
                <a:spcPts val="2408"/>
              </a:lnSpc>
              <a:buNone/>
            </a:pPr>
            <a:r>
              <a:rPr lang="en-US" sz="1927" b="1" dirty="0">
                <a:solidFill>
                  <a:srgbClr val="AD1F96"/>
                </a:solidFill>
                <a:latin typeface="Nunito" pitchFamily="34" charset="0"/>
                <a:ea typeface="Nunito" pitchFamily="34" charset="-122"/>
                <a:cs typeface="Nunito" pitchFamily="34" charset="-120"/>
              </a:rPr>
              <a:t>Personalized Treatment Recommendations</a:t>
            </a:r>
            <a:endParaRPr lang="en-US" sz="1927" dirty="0"/>
          </a:p>
        </p:txBody>
      </p:sp>
      <p:sp>
        <p:nvSpPr>
          <p:cNvPr id="16" name="Text 13"/>
          <p:cNvSpPr/>
          <p:nvPr/>
        </p:nvSpPr>
        <p:spPr>
          <a:xfrm>
            <a:off x="3575804" y="6125527"/>
            <a:ext cx="3641646" cy="1565672"/>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By integrating patient data and medical history, deep learning models can provide tailored treatment recommendations, optimizing therapy for individual patient needs and improving overall care quality.</a:t>
            </a:r>
            <a:endParaRPr lang="en-US" sz="1541" dirty="0"/>
          </a:p>
        </p:txBody>
      </p:sp>
      <p:sp>
        <p:nvSpPr>
          <p:cNvPr id="17" name="Shape 14"/>
          <p:cNvSpPr/>
          <p:nvPr/>
        </p:nvSpPr>
        <p:spPr>
          <a:xfrm>
            <a:off x="7413069" y="5329357"/>
            <a:ext cx="440293" cy="440293"/>
          </a:xfrm>
          <a:prstGeom prst="roundRect">
            <a:avLst>
              <a:gd name="adj" fmla="val 80022"/>
            </a:avLst>
          </a:prstGeom>
          <a:solidFill>
            <a:srgbClr val="F3F3FF"/>
          </a:solidFill>
          <a:ln w="22860">
            <a:solidFill>
              <a:srgbClr val="00002E"/>
            </a:solidFill>
            <a:prstDash val="solid"/>
          </a:ln>
        </p:spPr>
        <p:txBody>
          <a:bodyPr/>
          <a:lstStyle/>
          <a:p>
            <a:endParaRPr lang="en-US"/>
          </a:p>
        </p:txBody>
      </p:sp>
      <p:sp>
        <p:nvSpPr>
          <p:cNvPr id="18" name="Text 15"/>
          <p:cNvSpPr/>
          <p:nvPr/>
        </p:nvSpPr>
        <p:spPr>
          <a:xfrm>
            <a:off x="7545110" y="5366028"/>
            <a:ext cx="176093" cy="366951"/>
          </a:xfrm>
          <a:prstGeom prst="rect">
            <a:avLst/>
          </a:prstGeom>
          <a:noFill/>
          <a:ln/>
        </p:spPr>
        <p:txBody>
          <a:bodyPr wrap="none" rtlCol="0" anchor="t"/>
          <a:lstStyle/>
          <a:p>
            <a:pPr marL="0" indent="0" algn="ctr">
              <a:lnSpc>
                <a:spcPts val="2890"/>
              </a:lnSpc>
              <a:buNone/>
            </a:pPr>
            <a:r>
              <a:rPr lang="en-US" sz="2312" b="1" dirty="0">
                <a:solidFill>
                  <a:srgbClr val="2D4DF2"/>
                </a:solidFill>
                <a:latin typeface="Nunito" pitchFamily="34" charset="0"/>
                <a:ea typeface="Nunito" pitchFamily="34" charset="-122"/>
                <a:cs typeface="Nunito" pitchFamily="34" charset="-120"/>
              </a:rPr>
              <a:t>4</a:t>
            </a:r>
            <a:endParaRPr lang="en-US" sz="2312" dirty="0"/>
          </a:p>
        </p:txBody>
      </p:sp>
      <p:sp>
        <p:nvSpPr>
          <p:cNvPr id="19" name="Text 16"/>
          <p:cNvSpPr/>
          <p:nvPr/>
        </p:nvSpPr>
        <p:spPr>
          <a:xfrm>
            <a:off x="8048982" y="5396627"/>
            <a:ext cx="3641646" cy="611505"/>
          </a:xfrm>
          <a:prstGeom prst="rect">
            <a:avLst/>
          </a:prstGeom>
          <a:noFill/>
          <a:ln/>
        </p:spPr>
        <p:txBody>
          <a:bodyPr wrap="square" rtlCol="0" anchor="t"/>
          <a:lstStyle/>
          <a:p>
            <a:pPr marL="0" indent="0">
              <a:lnSpc>
                <a:spcPts val="2408"/>
              </a:lnSpc>
              <a:buNone/>
            </a:pPr>
            <a:r>
              <a:rPr lang="en-US" sz="1927" b="1" dirty="0">
                <a:solidFill>
                  <a:srgbClr val="2D4DF2"/>
                </a:solidFill>
                <a:latin typeface="Nunito" pitchFamily="34" charset="0"/>
                <a:ea typeface="Nunito" pitchFamily="34" charset="-122"/>
                <a:cs typeface="Nunito" pitchFamily="34" charset="-120"/>
              </a:rPr>
              <a:t>Real-Time Monitoring and Alerts</a:t>
            </a:r>
            <a:endParaRPr lang="en-US" sz="1927" dirty="0"/>
          </a:p>
        </p:txBody>
      </p:sp>
      <p:sp>
        <p:nvSpPr>
          <p:cNvPr id="20" name="Text 17"/>
          <p:cNvSpPr/>
          <p:nvPr/>
        </p:nvSpPr>
        <p:spPr>
          <a:xfrm>
            <a:off x="8048982" y="6125527"/>
            <a:ext cx="3641646" cy="1565672"/>
          </a:xfrm>
          <a:prstGeom prst="rect">
            <a:avLst/>
          </a:prstGeom>
          <a:noFill/>
          <a:ln/>
        </p:spPr>
        <p:txBody>
          <a:bodyPr wrap="square" rtlCol="0" anchor="t"/>
          <a:lstStyle/>
          <a:p>
            <a:pPr marL="0" indent="0">
              <a:lnSpc>
                <a:spcPts val="2466"/>
              </a:lnSpc>
              <a:buNone/>
            </a:pPr>
            <a:r>
              <a:rPr lang="en-US" sz="1541" dirty="0">
                <a:solidFill>
                  <a:srgbClr val="00002E"/>
                </a:solidFill>
                <a:latin typeface="PT Sans" pitchFamily="34" charset="0"/>
                <a:ea typeface="PT Sans" pitchFamily="34" charset="-122"/>
                <a:cs typeface="PT Sans" pitchFamily="34" charset="-120"/>
              </a:rPr>
              <a:t>Deep learning-powered systems can continuously monitor patient eye health, triggering timely alerts for eye care professionals to intervene before vision-threatening conditions worsen.</a:t>
            </a:r>
            <a:endParaRPr lang="en-US" sz="1541" dirty="0"/>
          </a:p>
        </p:txBody>
      </p:sp>
      <p:pic>
        <p:nvPicPr>
          <p:cNvPr id="2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5535" y="167759"/>
            <a:ext cx="14630400" cy="8229719"/>
          </a:xfrm>
          <a:prstGeom prst="rect">
            <a:avLst/>
          </a:prstGeom>
          <a:solidFill>
            <a:srgbClr val="F3F3FF">
              <a:alpha val="75000"/>
            </a:srgbClr>
          </a:solidFill>
          <a:ln/>
        </p:spPr>
        <p:txBody>
          <a:bodyPr/>
          <a:lstStyle/>
          <a:p>
            <a:endParaRPr lang="en-US"/>
          </a:p>
        </p:txBody>
      </p:sp>
      <p:sp>
        <p:nvSpPr>
          <p:cNvPr id="4" name="Text 1"/>
          <p:cNvSpPr/>
          <p:nvPr/>
        </p:nvSpPr>
        <p:spPr>
          <a:xfrm>
            <a:off x="2542818" y="587097"/>
            <a:ext cx="8098512" cy="667107"/>
          </a:xfrm>
          <a:prstGeom prst="rect">
            <a:avLst/>
          </a:prstGeom>
          <a:noFill/>
          <a:ln/>
        </p:spPr>
        <p:txBody>
          <a:bodyPr wrap="none" rtlCol="0" anchor="t"/>
          <a:lstStyle/>
          <a:p>
            <a:pPr marL="0" indent="0">
              <a:lnSpc>
                <a:spcPts val="5253"/>
              </a:lnSpc>
              <a:buNone/>
            </a:pPr>
            <a:r>
              <a:rPr lang="en-US" sz="4203" b="1" dirty="0">
                <a:solidFill>
                  <a:srgbClr val="00002E"/>
                </a:solidFill>
                <a:latin typeface="Nunito" pitchFamily="34" charset="0"/>
                <a:ea typeface="Nunito" pitchFamily="34" charset="-122"/>
                <a:cs typeface="Nunito" pitchFamily="34" charset="-120"/>
              </a:rPr>
              <a:t>Case Studies and Success Stories</a:t>
            </a:r>
            <a:endParaRPr lang="en-US" sz="4203" dirty="0"/>
          </a:p>
        </p:txBody>
      </p:sp>
      <p:sp>
        <p:nvSpPr>
          <p:cNvPr id="5" name="Shape 2"/>
          <p:cNvSpPr/>
          <p:nvPr/>
        </p:nvSpPr>
        <p:spPr>
          <a:xfrm>
            <a:off x="2542818" y="1681163"/>
            <a:ext cx="2968109" cy="1834396"/>
          </a:xfrm>
          <a:prstGeom prst="roundRect">
            <a:avLst>
              <a:gd name="adj" fmla="val 20950"/>
            </a:avLst>
          </a:prstGeom>
          <a:noFill/>
          <a:ln w="22860">
            <a:solidFill>
              <a:srgbClr val="2D4DF2"/>
            </a:solidFill>
            <a:prstDash val="solid"/>
          </a:ln>
        </p:spPr>
        <p:txBody>
          <a:bodyPr/>
          <a:lstStyle/>
          <a:p>
            <a:endParaRPr lang="en-US"/>
          </a:p>
        </p:txBody>
      </p:sp>
      <p:pic>
        <p:nvPicPr>
          <p:cNvPr id="6" name="Image 1" descr="preencoded.png"/>
          <p:cNvPicPr>
            <a:picLocks noChangeAspect="1"/>
          </p:cNvPicPr>
          <p:nvPr/>
        </p:nvPicPr>
        <p:blipFill>
          <a:blip r:embed="rId4"/>
          <a:stretch>
            <a:fillRect/>
          </a:stretch>
        </p:blipFill>
        <p:spPr>
          <a:xfrm>
            <a:off x="2565678" y="1704023"/>
            <a:ext cx="2922389" cy="1788676"/>
          </a:xfrm>
          <a:prstGeom prst="rect">
            <a:avLst/>
          </a:prstGeom>
        </p:spPr>
      </p:pic>
      <p:sp>
        <p:nvSpPr>
          <p:cNvPr id="7" name="Text 3"/>
          <p:cNvSpPr/>
          <p:nvPr/>
        </p:nvSpPr>
        <p:spPr>
          <a:xfrm>
            <a:off x="2542818" y="3782378"/>
            <a:ext cx="2968109" cy="666988"/>
          </a:xfrm>
          <a:prstGeom prst="rect">
            <a:avLst/>
          </a:prstGeom>
          <a:noFill/>
          <a:ln/>
        </p:spPr>
        <p:txBody>
          <a:bodyPr wrap="square" rtlCol="0" anchor="t"/>
          <a:lstStyle/>
          <a:p>
            <a:pPr marL="0" indent="0" algn="l">
              <a:lnSpc>
                <a:spcPts val="2627"/>
              </a:lnSpc>
              <a:buNone/>
            </a:pPr>
            <a:r>
              <a:rPr lang="en-US" sz="2101" b="1" dirty="0">
                <a:solidFill>
                  <a:srgbClr val="2D4DF2"/>
                </a:solidFill>
                <a:latin typeface="Nunito" pitchFamily="34" charset="0"/>
                <a:ea typeface="Nunito" pitchFamily="34" charset="-122"/>
                <a:cs typeface="Nunito" pitchFamily="34" charset="-120"/>
              </a:rPr>
              <a:t>Diagnosing Diabetic Retinopathy</a:t>
            </a:r>
            <a:endParaRPr lang="en-US" sz="2101" dirty="0"/>
          </a:p>
        </p:txBody>
      </p:sp>
      <p:sp>
        <p:nvSpPr>
          <p:cNvPr id="8" name="Text 4"/>
          <p:cNvSpPr/>
          <p:nvPr/>
        </p:nvSpPr>
        <p:spPr>
          <a:xfrm>
            <a:off x="2542818" y="4577358"/>
            <a:ext cx="2968109" cy="2390299"/>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A team of ophthalmologists used deep learning algorithms to analyze retinal images, leading to early detection of diabetic retinopathy and timely treatment for patients, drastically improving outcomes.</a:t>
            </a:r>
            <a:endParaRPr lang="en-US" sz="1681" dirty="0"/>
          </a:p>
        </p:txBody>
      </p:sp>
      <p:sp>
        <p:nvSpPr>
          <p:cNvPr id="9" name="Shape 5"/>
          <p:cNvSpPr/>
          <p:nvPr/>
        </p:nvSpPr>
        <p:spPr>
          <a:xfrm>
            <a:off x="5831086" y="1681163"/>
            <a:ext cx="2968109" cy="1834396"/>
          </a:xfrm>
          <a:prstGeom prst="roundRect">
            <a:avLst>
              <a:gd name="adj" fmla="val 20950"/>
            </a:avLst>
          </a:prstGeom>
          <a:noFill/>
          <a:ln w="22860">
            <a:solidFill>
              <a:srgbClr val="015F98"/>
            </a:solidFill>
            <a:prstDash val="solid"/>
          </a:ln>
        </p:spPr>
        <p:txBody>
          <a:bodyPr/>
          <a:lstStyle/>
          <a:p>
            <a:endParaRPr lang="en-US"/>
          </a:p>
        </p:txBody>
      </p:sp>
      <p:pic>
        <p:nvPicPr>
          <p:cNvPr id="10" name="Image 2" descr="preencoded.png"/>
          <p:cNvPicPr>
            <a:picLocks noChangeAspect="1"/>
          </p:cNvPicPr>
          <p:nvPr/>
        </p:nvPicPr>
        <p:blipFill>
          <a:blip r:embed="rId5"/>
          <a:stretch>
            <a:fillRect/>
          </a:stretch>
        </p:blipFill>
        <p:spPr>
          <a:xfrm>
            <a:off x="5853946" y="1704023"/>
            <a:ext cx="2922389" cy="1788676"/>
          </a:xfrm>
          <a:prstGeom prst="rect">
            <a:avLst/>
          </a:prstGeom>
        </p:spPr>
      </p:pic>
      <p:sp>
        <p:nvSpPr>
          <p:cNvPr id="11" name="Text 6"/>
          <p:cNvSpPr/>
          <p:nvPr/>
        </p:nvSpPr>
        <p:spPr>
          <a:xfrm>
            <a:off x="5831086" y="3782378"/>
            <a:ext cx="2968109" cy="1000482"/>
          </a:xfrm>
          <a:prstGeom prst="rect">
            <a:avLst/>
          </a:prstGeom>
          <a:noFill/>
          <a:ln/>
        </p:spPr>
        <p:txBody>
          <a:bodyPr wrap="square" rtlCol="0" anchor="t"/>
          <a:lstStyle/>
          <a:p>
            <a:pPr marL="0" indent="0" algn="l">
              <a:lnSpc>
                <a:spcPts val="2627"/>
              </a:lnSpc>
              <a:buNone/>
            </a:pPr>
            <a:r>
              <a:rPr lang="en-US" sz="2101" b="1" dirty="0">
                <a:solidFill>
                  <a:srgbClr val="015F98"/>
                </a:solidFill>
                <a:latin typeface="Nunito" pitchFamily="34" charset="0"/>
                <a:ea typeface="Nunito" pitchFamily="34" charset="-122"/>
                <a:cs typeface="Nunito" pitchFamily="34" charset="-120"/>
              </a:rPr>
              <a:t>Improving Age-Related Macular Degeneration Screening</a:t>
            </a:r>
            <a:endParaRPr lang="en-US" sz="2101" dirty="0"/>
          </a:p>
        </p:txBody>
      </p:sp>
      <p:sp>
        <p:nvSpPr>
          <p:cNvPr id="12" name="Text 7"/>
          <p:cNvSpPr/>
          <p:nvPr/>
        </p:nvSpPr>
        <p:spPr>
          <a:xfrm>
            <a:off x="5831086" y="5252323"/>
            <a:ext cx="2968109" cy="2056806"/>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Researchers developed a deep learning model that could identify early signs of age-related macular degeneration from eye scans, allowing for prompt intervention and slowing disease progression in many patients.</a:t>
            </a:r>
            <a:endParaRPr lang="en-US" sz="1681" dirty="0"/>
          </a:p>
        </p:txBody>
      </p:sp>
      <p:sp>
        <p:nvSpPr>
          <p:cNvPr id="13" name="Shape 8"/>
          <p:cNvSpPr/>
          <p:nvPr/>
        </p:nvSpPr>
        <p:spPr>
          <a:xfrm>
            <a:off x="9119354" y="1681163"/>
            <a:ext cx="2968109" cy="1834396"/>
          </a:xfrm>
          <a:prstGeom prst="roundRect">
            <a:avLst>
              <a:gd name="adj" fmla="val 20950"/>
            </a:avLst>
          </a:prstGeom>
          <a:noFill/>
          <a:ln w="22860">
            <a:solidFill>
              <a:srgbClr val="AD1F96"/>
            </a:solidFill>
            <a:prstDash val="solid"/>
          </a:ln>
        </p:spPr>
        <p:txBody>
          <a:bodyPr/>
          <a:lstStyle/>
          <a:p>
            <a:endParaRPr lang="en-US"/>
          </a:p>
        </p:txBody>
      </p:sp>
      <p:pic>
        <p:nvPicPr>
          <p:cNvPr id="14" name="Image 3" descr="preencoded.png"/>
          <p:cNvPicPr>
            <a:picLocks noChangeAspect="1"/>
          </p:cNvPicPr>
          <p:nvPr/>
        </p:nvPicPr>
        <p:blipFill>
          <a:blip r:embed="rId6"/>
          <a:stretch>
            <a:fillRect/>
          </a:stretch>
        </p:blipFill>
        <p:spPr>
          <a:xfrm>
            <a:off x="9142214" y="1704023"/>
            <a:ext cx="2922389" cy="1788676"/>
          </a:xfrm>
          <a:prstGeom prst="rect">
            <a:avLst/>
          </a:prstGeom>
        </p:spPr>
      </p:pic>
      <p:sp>
        <p:nvSpPr>
          <p:cNvPr id="15" name="Text 9"/>
          <p:cNvSpPr/>
          <p:nvPr/>
        </p:nvSpPr>
        <p:spPr>
          <a:xfrm>
            <a:off x="9119354" y="3782378"/>
            <a:ext cx="2968109" cy="666988"/>
          </a:xfrm>
          <a:prstGeom prst="rect">
            <a:avLst/>
          </a:prstGeom>
          <a:noFill/>
          <a:ln/>
        </p:spPr>
        <p:txBody>
          <a:bodyPr wrap="square" rtlCol="0" anchor="t"/>
          <a:lstStyle/>
          <a:p>
            <a:pPr marL="0" indent="0" algn="l">
              <a:lnSpc>
                <a:spcPts val="2627"/>
              </a:lnSpc>
              <a:buNone/>
            </a:pPr>
            <a:r>
              <a:rPr lang="en-US" sz="2101" b="1" dirty="0">
                <a:solidFill>
                  <a:srgbClr val="AD1F96"/>
                </a:solidFill>
                <a:latin typeface="Nunito" pitchFamily="34" charset="0"/>
                <a:ea typeface="Nunito" pitchFamily="34" charset="-122"/>
                <a:cs typeface="Nunito" pitchFamily="34" charset="-120"/>
              </a:rPr>
              <a:t>Advancing Glaucoma Diagnosis</a:t>
            </a:r>
            <a:endParaRPr lang="en-US" sz="2101" dirty="0"/>
          </a:p>
        </p:txBody>
      </p:sp>
      <p:sp>
        <p:nvSpPr>
          <p:cNvPr id="16" name="Text 10"/>
          <p:cNvSpPr/>
          <p:nvPr/>
        </p:nvSpPr>
        <p:spPr>
          <a:xfrm>
            <a:off x="9119354" y="4577358"/>
            <a:ext cx="2968109" cy="2731770"/>
          </a:xfrm>
          <a:prstGeom prst="rect">
            <a:avLst/>
          </a:prstGeom>
          <a:noFill/>
          <a:ln/>
        </p:spPr>
        <p:txBody>
          <a:bodyPr wrap="square" rtlCol="0" anchor="t"/>
          <a:lstStyle/>
          <a:p>
            <a:pPr marL="0" indent="0" algn="l">
              <a:lnSpc>
                <a:spcPts val="2690"/>
              </a:lnSpc>
              <a:buNone/>
            </a:pPr>
            <a:r>
              <a:rPr lang="en-US" sz="1681" dirty="0">
                <a:solidFill>
                  <a:srgbClr val="00002E"/>
                </a:solidFill>
                <a:latin typeface="PT Sans" pitchFamily="34" charset="0"/>
                <a:ea typeface="PT Sans" pitchFamily="34" charset="-122"/>
                <a:cs typeface="PT Sans" pitchFamily="34" charset="-120"/>
              </a:rPr>
              <a:t>A multidisciplinary team leveraged deep learning to automate the analysis of optic nerve scans, significantly reducing the time and expertise required to diagnose glaucoma, a leading cause of irreversible blindness.</a:t>
            </a:r>
            <a:endParaRPr lang="en-US" sz="168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799267"/>
            <a:ext cx="688955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Challenges and Limitations</a:t>
            </a:r>
            <a:endParaRPr lang="en-US" sz="4374" dirty="0"/>
          </a:p>
        </p:txBody>
      </p:sp>
      <p:sp>
        <p:nvSpPr>
          <p:cNvPr id="5" name="Text 2"/>
          <p:cNvSpPr/>
          <p:nvPr/>
        </p:nvSpPr>
        <p:spPr>
          <a:xfrm>
            <a:off x="2348389"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Data Scarcity</a:t>
            </a:r>
            <a:endParaRPr lang="en-US" sz="2187" dirty="0"/>
          </a:p>
        </p:txBody>
      </p:sp>
      <p:sp>
        <p:nvSpPr>
          <p:cNvPr id="6" name="Text 3"/>
          <p:cNvSpPr/>
          <p:nvPr/>
        </p:nvSpPr>
        <p:spPr>
          <a:xfrm>
            <a:off x="2348389" y="2618423"/>
            <a:ext cx="2076807" cy="2843213"/>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Obtaining large, high-quality datasets of ocular diseases can be challenging, limiting the ability of deep learning models to learn robust representations.</a:t>
            </a:r>
            <a:endParaRPr lang="en-US" sz="1750" dirty="0"/>
          </a:p>
        </p:txBody>
      </p:sp>
      <p:sp>
        <p:nvSpPr>
          <p:cNvPr id="7" name="Text 4"/>
          <p:cNvSpPr/>
          <p:nvPr/>
        </p:nvSpPr>
        <p:spPr>
          <a:xfrm>
            <a:off x="4974788"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Interpretability</a:t>
            </a:r>
            <a:endParaRPr lang="en-US" sz="2187" dirty="0"/>
          </a:p>
        </p:txBody>
      </p:sp>
      <p:sp>
        <p:nvSpPr>
          <p:cNvPr id="8" name="Text 5"/>
          <p:cNvSpPr/>
          <p:nvPr/>
        </p:nvSpPr>
        <p:spPr>
          <a:xfrm>
            <a:off x="4974788" y="2618423"/>
            <a:ext cx="2076807" cy="3198614"/>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Deep learning models can be complex and opaque, making it difficult to understand the reasoning behind their predictions, which is crucial for medical applications.</a:t>
            </a:r>
            <a:endParaRPr lang="en-US" sz="1750" dirty="0"/>
          </a:p>
        </p:txBody>
      </p:sp>
      <p:sp>
        <p:nvSpPr>
          <p:cNvPr id="9" name="Text 6"/>
          <p:cNvSpPr/>
          <p:nvPr/>
        </p:nvSpPr>
        <p:spPr>
          <a:xfrm>
            <a:off x="7601188" y="2049066"/>
            <a:ext cx="2076807" cy="347186"/>
          </a:xfrm>
          <a:prstGeom prst="rect">
            <a:avLst/>
          </a:prstGeom>
          <a:noFill/>
          <a:ln/>
        </p:spPr>
        <p:txBody>
          <a:bodyPr wrap="non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Generalization</a:t>
            </a:r>
            <a:endParaRPr lang="en-US" sz="2187" dirty="0"/>
          </a:p>
        </p:txBody>
      </p:sp>
      <p:sp>
        <p:nvSpPr>
          <p:cNvPr id="10" name="Text 7"/>
          <p:cNvSpPr/>
          <p:nvPr/>
        </p:nvSpPr>
        <p:spPr>
          <a:xfrm>
            <a:off x="7601188" y="2618423"/>
            <a:ext cx="2076807" cy="3198614"/>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Deep learning models may struggle to generalize well to new, unseen data, particularly when dealing with the diverse manifestations of ocular diseases.</a:t>
            </a:r>
            <a:endParaRPr lang="en-US" sz="1750" dirty="0"/>
          </a:p>
        </p:txBody>
      </p:sp>
      <p:sp>
        <p:nvSpPr>
          <p:cNvPr id="11" name="Text 8"/>
          <p:cNvSpPr/>
          <p:nvPr/>
        </p:nvSpPr>
        <p:spPr>
          <a:xfrm>
            <a:off x="10227588" y="2049066"/>
            <a:ext cx="2076807" cy="694373"/>
          </a:xfrm>
          <a:prstGeom prst="rect">
            <a:avLst/>
          </a:prstGeom>
          <a:noFill/>
          <a:ln/>
        </p:spPr>
        <p:txBody>
          <a:bodyPr wrap="square" rtlCol="0" anchor="t"/>
          <a:lstStyle/>
          <a:p>
            <a:pPr marL="0" indent="0">
              <a:lnSpc>
                <a:spcPts val="2734"/>
              </a:lnSpc>
              <a:buNone/>
            </a:pPr>
            <a:r>
              <a:rPr lang="en-US" sz="2187" b="1" dirty="0">
                <a:solidFill>
                  <a:srgbClr val="00002E"/>
                </a:solidFill>
                <a:latin typeface="Nunito" pitchFamily="34" charset="0"/>
                <a:ea typeface="Nunito" pitchFamily="34" charset="-122"/>
                <a:cs typeface="Nunito" pitchFamily="34" charset="-120"/>
              </a:rPr>
              <a:t>Hardware Requirements</a:t>
            </a:r>
            <a:endParaRPr lang="en-US" sz="2187" dirty="0"/>
          </a:p>
        </p:txBody>
      </p:sp>
      <p:sp>
        <p:nvSpPr>
          <p:cNvPr id="12" name="Text 9"/>
          <p:cNvSpPr/>
          <p:nvPr/>
        </p:nvSpPr>
        <p:spPr>
          <a:xfrm>
            <a:off x="10227588" y="2965609"/>
            <a:ext cx="2076807" cy="426481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Training and deploying deep learning models for ocular disease diagnosis can require significant computational resources, which may limit their accessibility in resource-constrained settings.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3F3FF">
              <a:alpha val="85000"/>
            </a:srgbClr>
          </a:solidFill>
          <a:ln/>
        </p:spPr>
        <p:txBody>
          <a:bodyPr/>
          <a:lstStyle/>
          <a:p>
            <a:endParaRPr lang="en-US"/>
          </a:p>
        </p:txBody>
      </p:sp>
      <p:sp>
        <p:nvSpPr>
          <p:cNvPr id="6" name="Text 2"/>
          <p:cNvSpPr/>
          <p:nvPr/>
        </p:nvSpPr>
        <p:spPr>
          <a:xfrm>
            <a:off x="2935243" y="1042391"/>
            <a:ext cx="562713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Ethical Considerations</a:t>
            </a:r>
            <a:endParaRPr lang="en-US" sz="4374" dirty="0"/>
          </a:p>
        </p:txBody>
      </p:sp>
      <p:sp>
        <p:nvSpPr>
          <p:cNvPr id="7" name="Text 3"/>
          <p:cNvSpPr/>
          <p:nvPr/>
        </p:nvSpPr>
        <p:spPr>
          <a:xfrm>
            <a:off x="2703790" y="1973047"/>
            <a:ext cx="9578102" cy="1983400"/>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00002E"/>
                </a:solidFill>
                <a:latin typeface="PT Sans" pitchFamily="34" charset="0"/>
                <a:ea typeface="PT Sans" pitchFamily="34" charset="-122"/>
                <a:cs typeface="PT Sans" pitchFamily="34" charset="-120"/>
              </a:rPr>
              <a:t>To ensure patient privacy and data security, robust mechanisms must be implemented. This involves employing encryption, access controls, and compliance with regulations like HIPAA or GDPR. Regular audits and staff training are also essential. These measures safeguard sensitive medical data and maintain patient confidentiality, building trust in healthcare systems.</a:t>
            </a:r>
            <a:endParaRPr lang="en-US" sz="1750" dirty="0"/>
          </a:p>
        </p:txBody>
      </p:sp>
      <p:sp>
        <p:nvSpPr>
          <p:cNvPr id="8" name="Text 4"/>
          <p:cNvSpPr/>
          <p:nvPr/>
        </p:nvSpPr>
        <p:spPr>
          <a:xfrm>
            <a:off x="2348508" y="3481316"/>
            <a:ext cx="9578102" cy="1983400"/>
          </a:xfrm>
          <a:prstGeom prst="rect">
            <a:avLst/>
          </a:prstGeom>
          <a:noFill/>
          <a:ln/>
        </p:spPr>
        <p:txBody>
          <a:bodyPr wrap="square" rtlCol="0" anchor="t"/>
          <a:lstStyle/>
          <a:p>
            <a:pPr marL="800100" lvl="1" indent="-342900">
              <a:lnSpc>
                <a:spcPts val="2799"/>
              </a:lnSpc>
              <a:buSzPct val="100000"/>
              <a:buFont typeface="+mj-lt"/>
              <a:buAutoNum type="arabicPeriod" startAt="2"/>
            </a:pPr>
            <a:r>
              <a:rPr lang="en-US" sz="1750" dirty="0">
                <a:solidFill>
                  <a:srgbClr val="00002E"/>
                </a:solidFill>
                <a:latin typeface="PT Sans" pitchFamily="34" charset="0"/>
                <a:ea typeface="PT Sans" pitchFamily="34" charset="-122"/>
                <a:cs typeface="PT Sans" pitchFamily="34" charset="-120"/>
              </a:rPr>
              <a:t>To address potential algorithmic bias, it's crucial to meticulously assess deep learning models for any biases that could result in unfair or discriminatory outcomes. This involves thorough evaluation and mitigation strategies to ensure fairness and equity in decision-making processes. By actively identifying and addressing biases, we can promote inclusivity and fairness, fostering trust in AI systems and promoting social justice.</a:t>
            </a:r>
            <a:endParaRPr lang="en-US" sz="1750" dirty="0"/>
          </a:p>
        </p:txBody>
      </p:sp>
      <p:sp>
        <p:nvSpPr>
          <p:cNvPr id="9" name="Text 5"/>
          <p:cNvSpPr/>
          <p:nvPr/>
        </p:nvSpPr>
        <p:spPr>
          <a:xfrm>
            <a:off x="2703790" y="5416096"/>
            <a:ext cx="9578102"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00002E"/>
                </a:solidFill>
                <a:latin typeface="PT Sans" pitchFamily="34" charset="0"/>
                <a:ea typeface="PT Sans" pitchFamily="34" charset="-122"/>
                <a:cs typeface="PT Sans" pitchFamily="34" charset="-120"/>
              </a:rPr>
              <a:t>Promoting transparency and explainability in deep learning models involves efforts to make their decision-making processes more interpretable and understandable for healthcare professionals and patients. This includes implementing techniques such as model documentation, providing insights into feature importance, and utilizing interpretable model architectures. By enhancing transparency, we empower stakeholders to better comprehend and trust the decisions made by AI systems, ultimately improving collaboration, patient care, and overall acceptance of AI in healthcare.</a:t>
            </a: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a:p>
            <a:pPr marL="342900" indent="-342900" algn="l">
              <a:lnSpc>
                <a:spcPts val="2799"/>
              </a:lnSpc>
              <a:buSzPct val="100000"/>
              <a:buFont typeface="+mj-lt"/>
              <a:buAutoNum type="arabicPeriod" startAt="3"/>
            </a:pPr>
            <a:endParaRPr lang="en-US" sz="1750" dirty="0">
              <a:solidFill>
                <a:srgbClr val="00002E"/>
              </a:solidFill>
              <a:latin typeface="PT Sans" pitchFamily="34" charset="0"/>
              <a:ea typeface="PT Sans" pitchFamily="34" charset="-122"/>
              <a:cs typeface="PT Sans" pitchFamily="34" charset="-12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3127772" y="515779"/>
            <a:ext cx="7044333" cy="585430"/>
          </a:xfrm>
          <a:prstGeom prst="rect">
            <a:avLst/>
          </a:prstGeom>
          <a:noFill/>
          <a:ln/>
        </p:spPr>
        <p:txBody>
          <a:bodyPr wrap="none" rtlCol="0" anchor="t"/>
          <a:lstStyle/>
          <a:p>
            <a:pPr marL="0" indent="0">
              <a:lnSpc>
                <a:spcPts val="4610"/>
              </a:lnSpc>
              <a:buNone/>
            </a:pPr>
            <a:r>
              <a:rPr lang="en-US" sz="3688" b="1" dirty="0">
                <a:solidFill>
                  <a:srgbClr val="00002E"/>
                </a:solidFill>
                <a:latin typeface="Nunito" pitchFamily="34" charset="0"/>
                <a:ea typeface="Nunito" pitchFamily="34" charset="-122"/>
                <a:cs typeface="Nunito" pitchFamily="34" charset="-120"/>
              </a:rPr>
              <a:t>Conclusion and Future Directions</a:t>
            </a:r>
            <a:endParaRPr lang="en-US" sz="3688" dirty="0"/>
          </a:p>
        </p:txBody>
      </p:sp>
      <p:pic>
        <p:nvPicPr>
          <p:cNvPr id="5" name="Image 1" descr="preencoded.png"/>
          <p:cNvPicPr>
            <a:picLocks noChangeAspect="1"/>
          </p:cNvPicPr>
          <p:nvPr/>
        </p:nvPicPr>
        <p:blipFill>
          <a:blip r:embed="rId4"/>
          <a:stretch>
            <a:fillRect/>
          </a:stretch>
        </p:blipFill>
        <p:spPr>
          <a:xfrm>
            <a:off x="4530447" y="1475780"/>
            <a:ext cx="1381839" cy="1378744"/>
          </a:xfrm>
          <a:prstGeom prst="rect">
            <a:avLst/>
          </a:prstGeom>
        </p:spPr>
      </p:pic>
      <p:sp>
        <p:nvSpPr>
          <p:cNvPr id="6" name="Text 2"/>
          <p:cNvSpPr/>
          <p:nvPr/>
        </p:nvSpPr>
        <p:spPr>
          <a:xfrm>
            <a:off x="5151001" y="2156460"/>
            <a:ext cx="140494" cy="374690"/>
          </a:xfrm>
          <a:prstGeom prst="rect">
            <a:avLst/>
          </a:prstGeom>
          <a:noFill/>
          <a:ln/>
        </p:spPr>
        <p:txBody>
          <a:bodyPr wrap="none" rtlCol="0" anchor="t"/>
          <a:lstStyle/>
          <a:p>
            <a:pPr marL="0" indent="0" algn="ctr">
              <a:lnSpc>
                <a:spcPts val="2950"/>
              </a:lnSpc>
              <a:buNone/>
            </a:pPr>
            <a:r>
              <a:rPr lang="en-US" sz="1844" b="1" dirty="0">
                <a:solidFill>
                  <a:srgbClr val="2D4DF2"/>
                </a:solidFill>
                <a:latin typeface="Nunito" pitchFamily="34" charset="0"/>
                <a:ea typeface="Nunito" pitchFamily="34" charset="-122"/>
                <a:cs typeface="Nunito" pitchFamily="34" charset="-120"/>
              </a:rPr>
              <a:t>1</a:t>
            </a:r>
            <a:endParaRPr lang="en-US" sz="1844" dirty="0"/>
          </a:p>
        </p:txBody>
      </p:sp>
      <p:sp>
        <p:nvSpPr>
          <p:cNvPr id="7" name="Text 3"/>
          <p:cNvSpPr/>
          <p:nvPr/>
        </p:nvSpPr>
        <p:spPr>
          <a:xfrm>
            <a:off x="6099572" y="1663065"/>
            <a:ext cx="2341602" cy="292656"/>
          </a:xfrm>
          <a:prstGeom prst="rect">
            <a:avLst/>
          </a:prstGeom>
          <a:noFill/>
          <a:ln/>
        </p:spPr>
        <p:txBody>
          <a:bodyPr wrap="none" rtlCol="0" anchor="t"/>
          <a:lstStyle/>
          <a:p>
            <a:pPr marL="0" indent="0" algn="l">
              <a:lnSpc>
                <a:spcPts val="2305"/>
              </a:lnSpc>
              <a:buNone/>
            </a:pPr>
            <a:r>
              <a:rPr lang="en-US" sz="1844" b="1" dirty="0">
                <a:solidFill>
                  <a:srgbClr val="2D4DF2"/>
                </a:solidFill>
                <a:latin typeface="Nunito" pitchFamily="34" charset="0"/>
                <a:ea typeface="Nunito" pitchFamily="34" charset="-122"/>
                <a:cs typeface="Nunito" pitchFamily="34" charset="-120"/>
              </a:rPr>
              <a:t>Continued Research</a:t>
            </a:r>
            <a:endParaRPr lang="en-US" sz="1844" dirty="0"/>
          </a:p>
        </p:txBody>
      </p:sp>
      <p:sp>
        <p:nvSpPr>
          <p:cNvPr id="8" name="Text 4"/>
          <p:cNvSpPr/>
          <p:nvPr/>
        </p:nvSpPr>
        <p:spPr>
          <a:xfrm>
            <a:off x="6099572" y="2068116"/>
            <a:ext cx="5215771"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Advancing deep learning techniques for early detection and diagnosis of ocular diseases</a:t>
            </a:r>
            <a:endParaRPr lang="en-US" sz="1475" dirty="0"/>
          </a:p>
        </p:txBody>
      </p:sp>
      <p:sp>
        <p:nvSpPr>
          <p:cNvPr id="9" name="Shape 5"/>
          <p:cNvSpPr/>
          <p:nvPr/>
        </p:nvSpPr>
        <p:spPr>
          <a:xfrm>
            <a:off x="5959078" y="2867978"/>
            <a:ext cx="5496758" cy="11668"/>
          </a:xfrm>
          <a:prstGeom prst="rect">
            <a:avLst/>
          </a:prstGeom>
          <a:solidFill>
            <a:srgbClr val="2D4DF2"/>
          </a:solidFill>
          <a:ln/>
        </p:spPr>
        <p:txBody>
          <a:bodyPr/>
          <a:lstStyle/>
          <a:p>
            <a:endParaRPr lang="en-US"/>
          </a:p>
        </p:txBody>
      </p:sp>
      <p:pic>
        <p:nvPicPr>
          <p:cNvPr id="10" name="Image 2" descr="preencoded.png"/>
          <p:cNvPicPr>
            <a:picLocks noChangeAspect="1"/>
          </p:cNvPicPr>
          <p:nvPr/>
        </p:nvPicPr>
        <p:blipFill>
          <a:blip r:embed="rId5"/>
          <a:stretch>
            <a:fillRect/>
          </a:stretch>
        </p:blipFill>
        <p:spPr>
          <a:xfrm>
            <a:off x="3839528" y="2901315"/>
            <a:ext cx="2763679" cy="1378744"/>
          </a:xfrm>
          <a:prstGeom prst="rect">
            <a:avLst/>
          </a:prstGeom>
        </p:spPr>
      </p:pic>
      <p:sp>
        <p:nvSpPr>
          <p:cNvPr id="11" name="Text 6"/>
          <p:cNvSpPr/>
          <p:nvPr/>
        </p:nvSpPr>
        <p:spPr>
          <a:xfrm>
            <a:off x="5151001" y="3403283"/>
            <a:ext cx="140494" cy="374690"/>
          </a:xfrm>
          <a:prstGeom prst="rect">
            <a:avLst/>
          </a:prstGeom>
          <a:noFill/>
          <a:ln/>
        </p:spPr>
        <p:txBody>
          <a:bodyPr wrap="none" rtlCol="0" anchor="t"/>
          <a:lstStyle/>
          <a:p>
            <a:pPr marL="0" indent="0" algn="ctr">
              <a:lnSpc>
                <a:spcPts val="2950"/>
              </a:lnSpc>
              <a:buNone/>
            </a:pPr>
            <a:r>
              <a:rPr lang="en-US" sz="1844" b="1" dirty="0">
                <a:solidFill>
                  <a:srgbClr val="015F98"/>
                </a:solidFill>
                <a:latin typeface="Nunito" pitchFamily="34" charset="0"/>
                <a:ea typeface="Nunito" pitchFamily="34" charset="-122"/>
                <a:cs typeface="Nunito" pitchFamily="34" charset="-120"/>
              </a:rPr>
              <a:t>2</a:t>
            </a:r>
            <a:endParaRPr lang="en-US" sz="1844" dirty="0"/>
          </a:p>
        </p:txBody>
      </p:sp>
      <p:sp>
        <p:nvSpPr>
          <p:cNvPr id="12" name="Text 7"/>
          <p:cNvSpPr/>
          <p:nvPr/>
        </p:nvSpPr>
        <p:spPr>
          <a:xfrm>
            <a:off x="6790492" y="3088600"/>
            <a:ext cx="2341602" cy="292656"/>
          </a:xfrm>
          <a:prstGeom prst="rect">
            <a:avLst/>
          </a:prstGeom>
          <a:noFill/>
          <a:ln/>
        </p:spPr>
        <p:txBody>
          <a:bodyPr wrap="none" rtlCol="0" anchor="t"/>
          <a:lstStyle/>
          <a:p>
            <a:pPr marL="0" indent="0" algn="l">
              <a:lnSpc>
                <a:spcPts val="2305"/>
              </a:lnSpc>
              <a:buNone/>
            </a:pPr>
            <a:r>
              <a:rPr lang="en-US" sz="1844" b="1" dirty="0">
                <a:solidFill>
                  <a:srgbClr val="015F98"/>
                </a:solidFill>
                <a:latin typeface="Nunito" pitchFamily="34" charset="0"/>
                <a:ea typeface="Nunito" pitchFamily="34" charset="-122"/>
                <a:cs typeface="Nunito" pitchFamily="34" charset="-120"/>
              </a:rPr>
              <a:t>Clinical Integration</a:t>
            </a:r>
            <a:endParaRPr lang="en-US" sz="1844" dirty="0"/>
          </a:p>
        </p:txBody>
      </p:sp>
      <p:sp>
        <p:nvSpPr>
          <p:cNvPr id="13" name="Text 8"/>
          <p:cNvSpPr/>
          <p:nvPr/>
        </p:nvSpPr>
        <p:spPr>
          <a:xfrm>
            <a:off x="6790492" y="3493651"/>
            <a:ext cx="4524851"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Seamless integration of AI-powered solutions into medical workflows</a:t>
            </a:r>
            <a:endParaRPr lang="en-US" sz="1475" dirty="0"/>
          </a:p>
        </p:txBody>
      </p:sp>
      <p:sp>
        <p:nvSpPr>
          <p:cNvPr id="14" name="Shape 9"/>
          <p:cNvSpPr/>
          <p:nvPr/>
        </p:nvSpPr>
        <p:spPr>
          <a:xfrm>
            <a:off x="6649998" y="4293513"/>
            <a:ext cx="4805839" cy="11668"/>
          </a:xfrm>
          <a:prstGeom prst="rect">
            <a:avLst/>
          </a:prstGeom>
          <a:solidFill>
            <a:srgbClr val="015F98"/>
          </a:solidFill>
          <a:ln/>
        </p:spPr>
        <p:txBody>
          <a:bodyPr/>
          <a:lstStyle/>
          <a:p>
            <a:endParaRPr lang="en-US"/>
          </a:p>
        </p:txBody>
      </p:sp>
      <p:pic>
        <p:nvPicPr>
          <p:cNvPr id="15" name="Image 3" descr="preencoded.png"/>
          <p:cNvPicPr>
            <a:picLocks noChangeAspect="1"/>
          </p:cNvPicPr>
          <p:nvPr/>
        </p:nvPicPr>
        <p:blipFill>
          <a:blip r:embed="rId6"/>
          <a:stretch>
            <a:fillRect/>
          </a:stretch>
        </p:blipFill>
        <p:spPr>
          <a:xfrm>
            <a:off x="3148608" y="4326850"/>
            <a:ext cx="4145518" cy="1378744"/>
          </a:xfrm>
          <a:prstGeom prst="rect">
            <a:avLst/>
          </a:prstGeom>
        </p:spPr>
      </p:pic>
      <p:sp>
        <p:nvSpPr>
          <p:cNvPr id="16" name="Text 10"/>
          <p:cNvSpPr/>
          <p:nvPr/>
        </p:nvSpPr>
        <p:spPr>
          <a:xfrm>
            <a:off x="5151120" y="4828818"/>
            <a:ext cx="140494" cy="374690"/>
          </a:xfrm>
          <a:prstGeom prst="rect">
            <a:avLst/>
          </a:prstGeom>
          <a:noFill/>
          <a:ln/>
        </p:spPr>
        <p:txBody>
          <a:bodyPr wrap="none" rtlCol="0" anchor="t"/>
          <a:lstStyle/>
          <a:p>
            <a:pPr marL="0" indent="0" algn="ctr">
              <a:lnSpc>
                <a:spcPts val="2950"/>
              </a:lnSpc>
              <a:buNone/>
            </a:pPr>
            <a:r>
              <a:rPr lang="en-US" sz="1844" b="1" dirty="0">
                <a:solidFill>
                  <a:srgbClr val="AD1F96"/>
                </a:solidFill>
                <a:latin typeface="Nunito" pitchFamily="34" charset="0"/>
                <a:ea typeface="Nunito" pitchFamily="34" charset="-122"/>
                <a:cs typeface="Nunito" pitchFamily="34" charset="-120"/>
              </a:rPr>
              <a:t>3</a:t>
            </a:r>
            <a:endParaRPr lang="en-US" sz="1844" dirty="0"/>
          </a:p>
        </p:txBody>
      </p:sp>
      <p:sp>
        <p:nvSpPr>
          <p:cNvPr id="17" name="Text 11"/>
          <p:cNvSpPr/>
          <p:nvPr/>
        </p:nvSpPr>
        <p:spPr>
          <a:xfrm>
            <a:off x="7481411" y="4514136"/>
            <a:ext cx="2371487" cy="292656"/>
          </a:xfrm>
          <a:prstGeom prst="rect">
            <a:avLst/>
          </a:prstGeom>
          <a:noFill/>
          <a:ln/>
        </p:spPr>
        <p:txBody>
          <a:bodyPr wrap="none" rtlCol="0" anchor="t"/>
          <a:lstStyle/>
          <a:p>
            <a:pPr marL="0" indent="0" algn="l">
              <a:lnSpc>
                <a:spcPts val="2305"/>
              </a:lnSpc>
              <a:buNone/>
            </a:pPr>
            <a:r>
              <a:rPr lang="en-US" sz="1844" b="1" dirty="0">
                <a:solidFill>
                  <a:srgbClr val="AD1F96"/>
                </a:solidFill>
                <a:latin typeface="Nunito" pitchFamily="34" charset="0"/>
                <a:ea typeface="Nunito" pitchFamily="34" charset="-122"/>
                <a:cs typeface="Nunito" pitchFamily="34" charset="-120"/>
              </a:rPr>
              <a:t>Ethical Considerations</a:t>
            </a:r>
            <a:endParaRPr lang="en-US" sz="1844" dirty="0"/>
          </a:p>
        </p:txBody>
      </p:sp>
      <p:sp>
        <p:nvSpPr>
          <p:cNvPr id="18" name="Text 12"/>
          <p:cNvSpPr/>
          <p:nvPr/>
        </p:nvSpPr>
        <p:spPr>
          <a:xfrm>
            <a:off x="7481411" y="4919186"/>
            <a:ext cx="3833932" cy="599123"/>
          </a:xfrm>
          <a:prstGeom prst="rect">
            <a:avLst/>
          </a:prstGeom>
          <a:noFill/>
          <a:ln/>
        </p:spPr>
        <p:txBody>
          <a:bodyPr wrap="square" rtlCol="0" anchor="t"/>
          <a:lstStyle/>
          <a:p>
            <a:pPr marL="0" indent="0" algn="l">
              <a:lnSpc>
                <a:spcPts val="2360"/>
              </a:lnSpc>
              <a:buNone/>
            </a:pPr>
            <a:r>
              <a:rPr lang="en-US" sz="1475" dirty="0">
                <a:solidFill>
                  <a:srgbClr val="00002E"/>
                </a:solidFill>
                <a:latin typeface="PT Sans" pitchFamily="34" charset="0"/>
                <a:ea typeface="PT Sans" pitchFamily="34" charset="-122"/>
                <a:cs typeface="PT Sans" pitchFamily="34" charset="-120"/>
              </a:rPr>
              <a:t>Addressing privacy, bias, and transparency in the deployment of these technologies</a:t>
            </a:r>
            <a:endParaRPr lang="en-US" sz="1475" dirty="0"/>
          </a:p>
        </p:txBody>
      </p:sp>
      <p:sp>
        <p:nvSpPr>
          <p:cNvPr id="19" name="Text 13"/>
          <p:cNvSpPr/>
          <p:nvPr/>
        </p:nvSpPr>
        <p:spPr>
          <a:xfrm>
            <a:off x="3127772" y="5916335"/>
            <a:ext cx="8374856" cy="1797368"/>
          </a:xfrm>
          <a:prstGeom prst="rect">
            <a:avLst/>
          </a:prstGeom>
          <a:noFill/>
          <a:ln/>
        </p:spPr>
        <p:txBody>
          <a:bodyPr wrap="square" rtlCol="0" anchor="t"/>
          <a:lstStyle/>
          <a:p>
            <a:pPr marL="0" indent="0">
              <a:lnSpc>
                <a:spcPts val="2360"/>
              </a:lnSpc>
              <a:buNone/>
            </a:pPr>
            <a:r>
              <a:rPr lang="en-US" sz="1475" dirty="0">
                <a:solidFill>
                  <a:srgbClr val="00002E"/>
                </a:solidFill>
                <a:latin typeface="PT Sans" pitchFamily="34" charset="0"/>
                <a:ea typeface="PT Sans" pitchFamily="34" charset="-122"/>
                <a:cs typeface="PT Sans" pitchFamily="34" charset="-120"/>
              </a:rPr>
              <a:t>In conclusion, the application of deep learning in the field of ocular disease detection and diagnosis holds immense promise. As we move forward, continued research to refine and optimize these techniques, coupled with thoughtful integration into clinical practice and a strong emphasis on ethical considerations, will be key to unlocking the full potential of this transformative technology. The future is bright, with the opportunity to significantly improve patient outcomes and revolutionize the way we approach eye health.</a:t>
            </a:r>
            <a:endParaRPr lang="en-US" sz="147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52947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Convolutional Neural Networks for Image Analysis</a:t>
            </a:r>
            <a:endParaRPr lang="en-US" sz="4374" dirty="0"/>
          </a:p>
        </p:txBody>
      </p:sp>
      <p:sp>
        <p:nvSpPr>
          <p:cNvPr id="6" name="Text 2"/>
          <p:cNvSpPr/>
          <p:nvPr/>
        </p:nvSpPr>
        <p:spPr>
          <a:xfrm>
            <a:off x="833199" y="3796903"/>
            <a:ext cx="7477601" cy="1777008"/>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Convolutional Neural Networks (CNNs) are a powerful deep learning technique that excel at analyzing and classifying visual data. CNNs leverage the spatial structure of images to learn relevant features and patterns, making them highly effective for medical image analysis tasks such as disease detection and diagnosis.</a:t>
            </a:r>
            <a:endParaRPr lang="en-US" sz="1750" dirty="0"/>
          </a:p>
        </p:txBody>
      </p:sp>
      <p:sp>
        <p:nvSpPr>
          <p:cNvPr id="7" name="Text 3"/>
          <p:cNvSpPr/>
          <p:nvPr/>
        </p:nvSpPr>
        <p:spPr>
          <a:xfrm>
            <a:off x="833198" y="5756070"/>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hierarchical architecture of CNNs, with alternating convolutional and pooling layers, allows the model to progressively extract more complex features from the input image. This enables robust feature extraction and classification, even for subtle or complex ocular conditions.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sp>
        <p:nvSpPr>
          <p:cNvPr id="4" name="Text 1"/>
          <p:cNvSpPr/>
          <p:nvPr/>
        </p:nvSpPr>
        <p:spPr>
          <a:xfrm>
            <a:off x="2348389" y="868680"/>
            <a:ext cx="9908262"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Overview of Deep Learning Algorithms</a:t>
            </a:r>
            <a:endParaRPr lang="en-US" sz="4374" dirty="0"/>
          </a:p>
        </p:txBody>
      </p:sp>
      <p:sp>
        <p:nvSpPr>
          <p:cNvPr id="5" name="Shape 2"/>
          <p:cNvSpPr/>
          <p:nvPr/>
        </p:nvSpPr>
        <p:spPr>
          <a:xfrm>
            <a:off x="2348389" y="2007394"/>
            <a:ext cx="4855726" cy="2739271"/>
          </a:xfrm>
          <a:prstGeom prst="roundRect">
            <a:avLst>
              <a:gd name="adj" fmla="val 14601"/>
            </a:avLst>
          </a:prstGeom>
          <a:solidFill>
            <a:srgbClr val="F3F3FF"/>
          </a:solidFill>
          <a:ln w="22860">
            <a:solidFill>
              <a:srgbClr val="00002E"/>
            </a:solidFill>
            <a:prstDash val="solid"/>
          </a:ln>
        </p:spPr>
        <p:txBody>
          <a:bodyPr/>
          <a:lstStyle/>
          <a:p>
            <a:endParaRPr lang="en-US"/>
          </a:p>
        </p:txBody>
      </p:sp>
      <p:sp>
        <p:nvSpPr>
          <p:cNvPr id="6" name="Text 3"/>
          <p:cNvSpPr/>
          <p:nvPr/>
        </p:nvSpPr>
        <p:spPr>
          <a:xfrm>
            <a:off x="2593419" y="2252424"/>
            <a:ext cx="4365665" cy="694373"/>
          </a:xfrm>
          <a:prstGeom prst="rect">
            <a:avLst/>
          </a:prstGeom>
          <a:noFill/>
          <a:ln/>
        </p:spPr>
        <p:txBody>
          <a:bodyPr wrap="squar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Convolutional Neural Networks (CNNs)</a:t>
            </a:r>
            <a:endParaRPr lang="en-US" sz="2187" dirty="0"/>
          </a:p>
        </p:txBody>
      </p:sp>
      <p:sp>
        <p:nvSpPr>
          <p:cNvPr id="7" name="Text 4"/>
          <p:cNvSpPr/>
          <p:nvPr/>
        </p:nvSpPr>
        <p:spPr>
          <a:xfrm>
            <a:off x="2593419" y="3080028"/>
            <a:ext cx="4365665"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CNNs excel at image recognition tasks by automatically learning features from data. They are commonly used in medical imaging, such as for detecting eye diseases.</a:t>
            </a:r>
            <a:endParaRPr lang="en-US" sz="1750" dirty="0"/>
          </a:p>
        </p:txBody>
      </p:sp>
      <p:sp>
        <p:nvSpPr>
          <p:cNvPr id="8" name="Shape 5"/>
          <p:cNvSpPr/>
          <p:nvPr/>
        </p:nvSpPr>
        <p:spPr>
          <a:xfrm>
            <a:off x="7426285" y="2007394"/>
            <a:ext cx="4855726" cy="2739271"/>
          </a:xfrm>
          <a:prstGeom prst="roundRect">
            <a:avLst>
              <a:gd name="adj" fmla="val 14601"/>
            </a:avLst>
          </a:prstGeom>
          <a:solidFill>
            <a:srgbClr val="F3F3FF"/>
          </a:solidFill>
          <a:ln w="22860">
            <a:solidFill>
              <a:srgbClr val="00002E"/>
            </a:solidFill>
            <a:prstDash val="solid"/>
          </a:ln>
        </p:spPr>
        <p:txBody>
          <a:bodyPr/>
          <a:lstStyle/>
          <a:p>
            <a:endParaRPr lang="en-US"/>
          </a:p>
        </p:txBody>
      </p:sp>
      <p:sp>
        <p:nvSpPr>
          <p:cNvPr id="9" name="Text 6"/>
          <p:cNvSpPr/>
          <p:nvPr/>
        </p:nvSpPr>
        <p:spPr>
          <a:xfrm>
            <a:off x="7671316" y="2252424"/>
            <a:ext cx="4365665" cy="694373"/>
          </a:xfrm>
          <a:prstGeom prst="rect">
            <a:avLst/>
          </a:prstGeom>
          <a:noFill/>
          <a:ln/>
        </p:spPr>
        <p:txBody>
          <a:bodyPr wrap="squar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Recurrent Neural Networks (RNNs)</a:t>
            </a:r>
            <a:endParaRPr lang="en-US" sz="2187" dirty="0"/>
          </a:p>
        </p:txBody>
      </p:sp>
      <p:sp>
        <p:nvSpPr>
          <p:cNvPr id="10" name="Text 7"/>
          <p:cNvSpPr/>
          <p:nvPr/>
        </p:nvSpPr>
        <p:spPr>
          <a:xfrm>
            <a:off x="7671316" y="3080028"/>
            <a:ext cx="4365665"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RNNs process sequential data like text and speech, making them useful for applications like disease diagnosis from clinical notes.</a:t>
            </a:r>
            <a:endParaRPr lang="en-US" sz="1750" dirty="0"/>
          </a:p>
        </p:txBody>
      </p:sp>
      <p:sp>
        <p:nvSpPr>
          <p:cNvPr id="11" name="Shape 8"/>
          <p:cNvSpPr/>
          <p:nvPr/>
        </p:nvSpPr>
        <p:spPr>
          <a:xfrm>
            <a:off x="2348389" y="4968835"/>
            <a:ext cx="4855726" cy="2392085"/>
          </a:xfrm>
          <a:prstGeom prst="roundRect">
            <a:avLst>
              <a:gd name="adj" fmla="val 16720"/>
            </a:avLst>
          </a:prstGeom>
          <a:solidFill>
            <a:srgbClr val="F3F3FF"/>
          </a:solidFill>
          <a:ln w="22860">
            <a:solidFill>
              <a:srgbClr val="00002E"/>
            </a:solidFill>
            <a:prstDash val="solid"/>
          </a:ln>
        </p:spPr>
        <p:txBody>
          <a:bodyPr/>
          <a:lstStyle/>
          <a:p>
            <a:endParaRPr lang="en-US"/>
          </a:p>
        </p:txBody>
      </p:sp>
      <p:sp>
        <p:nvSpPr>
          <p:cNvPr id="12" name="Text 9"/>
          <p:cNvSpPr/>
          <p:nvPr/>
        </p:nvSpPr>
        <p:spPr>
          <a:xfrm>
            <a:off x="2593419" y="5213866"/>
            <a:ext cx="4365665" cy="694373"/>
          </a:xfrm>
          <a:prstGeom prst="rect">
            <a:avLst/>
          </a:prstGeom>
          <a:noFill/>
          <a:ln/>
        </p:spPr>
        <p:txBody>
          <a:bodyPr wrap="squar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Generative Adversarial Networks (GANs)</a:t>
            </a:r>
            <a:endParaRPr lang="en-US" sz="2187" dirty="0"/>
          </a:p>
        </p:txBody>
      </p:sp>
      <p:sp>
        <p:nvSpPr>
          <p:cNvPr id="13" name="Text 10"/>
          <p:cNvSpPr/>
          <p:nvPr/>
        </p:nvSpPr>
        <p:spPr>
          <a:xfrm>
            <a:off x="2593419" y="6041469"/>
            <a:ext cx="4365665"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GANs can generate synthetic medical images, which can be used to augment limited training datasets for deep learning models.</a:t>
            </a:r>
            <a:endParaRPr lang="en-US" sz="1750" dirty="0"/>
          </a:p>
        </p:txBody>
      </p:sp>
      <p:sp>
        <p:nvSpPr>
          <p:cNvPr id="14" name="Shape 11"/>
          <p:cNvSpPr/>
          <p:nvPr/>
        </p:nvSpPr>
        <p:spPr>
          <a:xfrm>
            <a:off x="7426285" y="4968835"/>
            <a:ext cx="4855726" cy="2392085"/>
          </a:xfrm>
          <a:prstGeom prst="roundRect">
            <a:avLst>
              <a:gd name="adj" fmla="val 16720"/>
            </a:avLst>
          </a:prstGeom>
          <a:solidFill>
            <a:srgbClr val="F3F3FF"/>
          </a:solidFill>
          <a:ln w="22860">
            <a:solidFill>
              <a:srgbClr val="00002E"/>
            </a:solidFill>
            <a:prstDash val="solid"/>
          </a:ln>
        </p:spPr>
        <p:txBody>
          <a:bodyPr/>
          <a:lstStyle/>
          <a:p>
            <a:endParaRPr lang="en-US"/>
          </a:p>
        </p:txBody>
      </p:sp>
      <p:sp>
        <p:nvSpPr>
          <p:cNvPr id="15" name="Text 12"/>
          <p:cNvSpPr/>
          <p:nvPr/>
        </p:nvSpPr>
        <p:spPr>
          <a:xfrm>
            <a:off x="7671316" y="5213866"/>
            <a:ext cx="277749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Transformer Models</a:t>
            </a:r>
            <a:endParaRPr lang="en-US" sz="2187" dirty="0"/>
          </a:p>
        </p:txBody>
      </p:sp>
      <p:sp>
        <p:nvSpPr>
          <p:cNvPr id="16" name="Text 13"/>
          <p:cNvSpPr/>
          <p:nvPr/>
        </p:nvSpPr>
        <p:spPr>
          <a:xfrm>
            <a:off x="7671316" y="5694283"/>
            <a:ext cx="4365665"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Transformer models like BERT have shown promising results in natural language processing tasks relevant to clinical decision support systems.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351836"/>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VGG-16 for Ocular Disease Classification</a:t>
            </a:r>
            <a:endParaRPr lang="en-US" sz="4374" dirty="0"/>
          </a:p>
        </p:txBody>
      </p:sp>
      <p:sp>
        <p:nvSpPr>
          <p:cNvPr id="6" name="Text 2"/>
          <p:cNvSpPr/>
          <p:nvPr/>
        </p:nvSpPr>
        <p:spPr>
          <a:xfrm>
            <a:off x="833199" y="3073837"/>
            <a:ext cx="7477601"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VGG-16 convolutional neural network, originally developed for general image classification, has shown promising results in the detection and diagnosis of various ocular diseases. This deep learning model can effectively extract complex visual features from retinal and eye images, enabling accurate classification of conditions like diabetic retinopathy, macular degeneration, and glaucoma.</a:t>
            </a:r>
            <a:endParaRPr lang="en-US" sz="1750" dirty="0"/>
          </a:p>
        </p:txBody>
      </p:sp>
      <p:sp>
        <p:nvSpPr>
          <p:cNvPr id="7" name="Text 3"/>
          <p:cNvSpPr/>
          <p:nvPr/>
        </p:nvSpPr>
        <p:spPr>
          <a:xfrm>
            <a:off x="833199" y="5456158"/>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fine-tuning the pre-trained VGG-16 model on large, curated datasets of ocular images, researchers have achieved state-of-the-art performance in identifying and differentiating between multiple eye diseases, paving the way for improved clinical decision-making and early intervention.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ResNet-50 for Ocular Disease Diagnosis</a:t>
            </a:r>
            <a:endParaRPr lang="en-US" sz="4374" dirty="0"/>
          </a:p>
        </p:txBody>
      </p:sp>
      <p:sp>
        <p:nvSpPr>
          <p:cNvPr id="6" name="Text 2"/>
          <p:cNvSpPr/>
          <p:nvPr/>
        </p:nvSpPr>
        <p:spPr>
          <a:xfrm>
            <a:off x="833199" y="3429238"/>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ResNet-50 is a powerful deep learning model that has shown promising results in the detection and diagnosis of various ocular diseases. Its residual learning framework allows for the training of very deep neural networks, which is crucial for accurately identifying complex eye pathologies.</a:t>
            </a:r>
            <a:endParaRPr lang="en-US" sz="1750" dirty="0"/>
          </a:p>
        </p:txBody>
      </p:sp>
      <p:sp>
        <p:nvSpPr>
          <p:cNvPr id="7" name="Text 3"/>
          <p:cNvSpPr/>
          <p:nvPr/>
        </p:nvSpPr>
        <p:spPr>
          <a:xfrm>
            <a:off x="833199" y="5100757"/>
            <a:ext cx="7477601"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leveraging the inherent feature extraction and hierarchical representation capabilities of ResNet-50, clinicians can gain valuable insights into the underlying causes of ocular conditions, leading to more accurate and timely interventions.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Inception-V3 for Retinal Image Analysis</a:t>
            </a:r>
            <a:endParaRPr lang="en-US" sz="4374" dirty="0"/>
          </a:p>
        </p:txBody>
      </p:sp>
      <p:sp>
        <p:nvSpPr>
          <p:cNvPr id="6" name="Text 2"/>
          <p:cNvSpPr/>
          <p:nvPr/>
        </p:nvSpPr>
        <p:spPr>
          <a:xfrm>
            <a:off x="833199" y="3429238"/>
            <a:ext cx="7477601" cy="1777008"/>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Inception-V3, a powerful deep learning model, has shown impressive results in the analysis of retinal images for the detection and diagnosis of various ocular diseases. This architecture is adept at capturing complex visual patterns in the intricate structures of the retina, including the blood vessels, optic disc, and macula.</a:t>
            </a:r>
            <a:endParaRPr lang="en-US" sz="1750" dirty="0"/>
          </a:p>
        </p:txBody>
      </p:sp>
      <p:sp>
        <p:nvSpPr>
          <p:cNvPr id="7" name="Text 3"/>
          <p:cNvSpPr/>
          <p:nvPr/>
        </p:nvSpPr>
        <p:spPr>
          <a:xfrm>
            <a:off x="833199" y="5456158"/>
            <a:ext cx="7477601"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leveraging the model's ability to learn hierarchical visual representations, ophthalmologists can gain valuable insights into the health of the eye, enabling earlier diagnosis and more personalized treatment approaches.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50437" y="749498"/>
            <a:ext cx="9387126" cy="1321594"/>
          </a:xfrm>
          <a:prstGeom prst="rect">
            <a:avLst/>
          </a:prstGeom>
          <a:noFill/>
          <a:ln/>
        </p:spPr>
        <p:txBody>
          <a:bodyPr wrap="square" rtlCol="0" anchor="t"/>
          <a:lstStyle/>
          <a:p>
            <a:pPr marL="0" indent="0">
              <a:lnSpc>
                <a:spcPts val="5203"/>
              </a:lnSpc>
              <a:buNone/>
            </a:pPr>
            <a:r>
              <a:rPr lang="en-US" sz="4162" b="1" dirty="0">
                <a:solidFill>
                  <a:srgbClr val="00002E"/>
                </a:solidFill>
                <a:latin typeface="Nunito" pitchFamily="34" charset="0"/>
                <a:ea typeface="Nunito" pitchFamily="34" charset="-122"/>
                <a:cs typeface="Nunito" pitchFamily="34" charset="-120"/>
              </a:rPr>
              <a:t>Dataset Preparation for Ocular Disease Detection</a:t>
            </a:r>
            <a:endParaRPr lang="en-US" sz="4162" dirty="0"/>
          </a:p>
        </p:txBody>
      </p:sp>
      <p:sp>
        <p:nvSpPr>
          <p:cNvPr id="6" name="Shape 2"/>
          <p:cNvSpPr/>
          <p:nvPr/>
        </p:nvSpPr>
        <p:spPr>
          <a:xfrm>
            <a:off x="4754404" y="2388156"/>
            <a:ext cx="26313" cy="5091827"/>
          </a:xfrm>
          <a:prstGeom prst="rect">
            <a:avLst/>
          </a:prstGeom>
          <a:solidFill>
            <a:srgbClr val="DFDFEB"/>
          </a:solidFill>
          <a:ln/>
        </p:spPr>
        <p:txBody>
          <a:bodyPr/>
          <a:lstStyle/>
          <a:p>
            <a:endParaRPr lang="en-US"/>
          </a:p>
        </p:txBody>
      </p:sp>
      <p:sp>
        <p:nvSpPr>
          <p:cNvPr id="7" name="Shape 3"/>
          <p:cNvSpPr/>
          <p:nvPr/>
        </p:nvSpPr>
        <p:spPr>
          <a:xfrm>
            <a:off x="5005328" y="2777907"/>
            <a:ext cx="739973" cy="26313"/>
          </a:xfrm>
          <a:prstGeom prst="rect">
            <a:avLst/>
          </a:prstGeom>
          <a:solidFill>
            <a:srgbClr val="2D4DF2"/>
          </a:solidFill>
          <a:ln/>
        </p:spPr>
        <p:txBody>
          <a:bodyPr/>
          <a:lstStyle/>
          <a:p>
            <a:endParaRPr lang="en-US"/>
          </a:p>
        </p:txBody>
      </p:sp>
      <p:sp>
        <p:nvSpPr>
          <p:cNvPr id="8" name="Shape 4"/>
          <p:cNvSpPr/>
          <p:nvPr/>
        </p:nvSpPr>
        <p:spPr>
          <a:xfrm>
            <a:off x="4529673" y="2553295"/>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9" name="Text 5"/>
          <p:cNvSpPr/>
          <p:nvPr/>
        </p:nvSpPr>
        <p:spPr>
          <a:xfrm>
            <a:off x="4672310" y="2592824"/>
            <a:ext cx="190262" cy="396478"/>
          </a:xfrm>
          <a:prstGeom prst="rect">
            <a:avLst/>
          </a:prstGeom>
          <a:noFill/>
          <a:ln/>
        </p:spPr>
        <p:txBody>
          <a:bodyPr wrap="none" rtlCol="0" anchor="t"/>
          <a:lstStyle/>
          <a:p>
            <a:pPr marL="0" indent="0" algn="ctr">
              <a:lnSpc>
                <a:spcPts val="3122"/>
              </a:lnSpc>
              <a:buNone/>
            </a:pPr>
            <a:r>
              <a:rPr lang="en-US" sz="2497" b="1" dirty="0">
                <a:solidFill>
                  <a:srgbClr val="2D4DF2"/>
                </a:solidFill>
                <a:latin typeface="Nunito" pitchFamily="34" charset="0"/>
                <a:ea typeface="Nunito" pitchFamily="34" charset="-122"/>
                <a:cs typeface="Nunito" pitchFamily="34" charset="-120"/>
              </a:rPr>
              <a:t>1</a:t>
            </a:r>
            <a:endParaRPr lang="en-US" sz="2497" dirty="0"/>
          </a:p>
        </p:txBody>
      </p:sp>
      <p:sp>
        <p:nvSpPr>
          <p:cNvPr id="10" name="Text 6"/>
          <p:cNvSpPr/>
          <p:nvPr/>
        </p:nvSpPr>
        <p:spPr>
          <a:xfrm>
            <a:off x="5930265" y="2599492"/>
            <a:ext cx="2642830" cy="330398"/>
          </a:xfrm>
          <a:prstGeom prst="rect">
            <a:avLst/>
          </a:prstGeom>
          <a:noFill/>
          <a:ln/>
        </p:spPr>
        <p:txBody>
          <a:bodyPr wrap="none" rtlCol="0" anchor="t"/>
          <a:lstStyle/>
          <a:p>
            <a:pPr marL="0" indent="0" algn="l">
              <a:lnSpc>
                <a:spcPts val="2601"/>
              </a:lnSpc>
              <a:buNone/>
            </a:pPr>
            <a:r>
              <a:rPr lang="en-US" sz="2081" b="1" dirty="0">
                <a:solidFill>
                  <a:srgbClr val="2D4DF2"/>
                </a:solidFill>
                <a:latin typeface="Nunito" pitchFamily="34" charset="0"/>
                <a:ea typeface="Nunito" pitchFamily="34" charset="-122"/>
                <a:cs typeface="Nunito" pitchFamily="34" charset="-120"/>
              </a:rPr>
              <a:t>Data Collection</a:t>
            </a:r>
            <a:endParaRPr lang="en-US" sz="2081" dirty="0"/>
          </a:p>
        </p:txBody>
      </p:sp>
      <p:sp>
        <p:nvSpPr>
          <p:cNvPr id="11" name="Text 7"/>
          <p:cNvSpPr/>
          <p:nvPr/>
        </p:nvSpPr>
        <p:spPr>
          <a:xfrm>
            <a:off x="5930265" y="3056692"/>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Gather a comprehensive dataset of ocular images, including various eye conditions and healthy samples. Ensure diversity in terms of age, ethnicity, and disease severity.</a:t>
            </a:r>
            <a:endParaRPr lang="en-US" sz="1665" dirty="0"/>
          </a:p>
        </p:txBody>
      </p:sp>
      <p:sp>
        <p:nvSpPr>
          <p:cNvPr id="12" name="Shape 8"/>
          <p:cNvSpPr/>
          <p:nvPr/>
        </p:nvSpPr>
        <p:spPr>
          <a:xfrm>
            <a:off x="5005328" y="4545628"/>
            <a:ext cx="739973" cy="26313"/>
          </a:xfrm>
          <a:prstGeom prst="rect">
            <a:avLst/>
          </a:prstGeom>
          <a:solidFill>
            <a:srgbClr val="015F98"/>
          </a:solidFill>
          <a:ln/>
        </p:spPr>
        <p:txBody>
          <a:bodyPr/>
          <a:lstStyle/>
          <a:p>
            <a:endParaRPr lang="en-US"/>
          </a:p>
        </p:txBody>
      </p:sp>
      <p:sp>
        <p:nvSpPr>
          <p:cNvPr id="13" name="Shape 9"/>
          <p:cNvSpPr/>
          <p:nvPr/>
        </p:nvSpPr>
        <p:spPr>
          <a:xfrm>
            <a:off x="4529673" y="4321016"/>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14" name="Text 10"/>
          <p:cNvSpPr/>
          <p:nvPr/>
        </p:nvSpPr>
        <p:spPr>
          <a:xfrm>
            <a:off x="4672310" y="4360545"/>
            <a:ext cx="190262" cy="396478"/>
          </a:xfrm>
          <a:prstGeom prst="rect">
            <a:avLst/>
          </a:prstGeom>
          <a:noFill/>
          <a:ln/>
        </p:spPr>
        <p:txBody>
          <a:bodyPr wrap="none" rtlCol="0" anchor="t"/>
          <a:lstStyle/>
          <a:p>
            <a:pPr marL="0" indent="0" algn="ctr">
              <a:lnSpc>
                <a:spcPts val="3122"/>
              </a:lnSpc>
              <a:buNone/>
            </a:pPr>
            <a:r>
              <a:rPr lang="en-US" sz="2497" b="1" dirty="0">
                <a:solidFill>
                  <a:srgbClr val="015F98"/>
                </a:solidFill>
                <a:latin typeface="Nunito" pitchFamily="34" charset="0"/>
                <a:ea typeface="Nunito" pitchFamily="34" charset="-122"/>
                <a:cs typeface="Nunito" pitchFamily="34" charset="-120"/>
              </a:rPr>
              <a:t>2</a:t>
            </a:r>
            <a:endParaRPr lang="en-US" sz="2497" dirty="0"/>
          </a:p>
        </p:txBody>
      </p:sp>
      <p:sp>
        <p:nvSpPr>
          <p:cNvPr id="15" name="Text 11"/>
          <p:cNvSpPr/>
          <p:nvPr/>
        </p:nvSpPr>
        <p:spPr>
          <a:xfrm>
            <a:off x="5930265" y="4367213"/>
            <a:ext cx="2642830" cy="330398"/>
          </a:xfrm>
          <a:prstGeom prst="rect">
            <a:avLst/>
          </a:prstGeom>
          <a:noFill/>
          <a:ln/>
        </p:spPr>
        <p:txBody>
          <a:bodyPr wrap="none" rtlCol="0" anchor="t"/>
          <a:lstStyle/>
          <a:p>
            <a:pPr marL="0" indent="0" algn="l">
              <a:lnSpc>
                <a:spcPts val="2601"/>
              </a:lnSpc>
              <a:buNone/>
            </a:pPr>
            <a:r>
              <a:rPr lang="en-US" sz="2081" b="1" dirty="0">
                <a:solidFill>
                  <a:srgbClr val="015F98"/>
                </a:solidFill>
                <a:latin typeface="Nunito" pitchFamily="34" charset="0"/>
                <a:ea typeface="Nunito" pitchFamily="34" charset="-122"/>
                <a:cs typeface="Nunito" pitchFamily="34" charset="-120"/>
              </a:rPr>
              <a:t>Image Preprocessing</a:t>
            </a:r>
            <a:endParaRPr lang="en-US" sz="2081" dirty="0"/>
          </a:p>
        </p:txBody>
      </p:sp>
      <p:sp>
        <p:nvSpPr>
          <p:cNvPr id="16" name="Text 12"/>
          <p:cNvSpPr/>
          <p:nvPr/>
        </p:nvSpPr>
        <p:spPr>
          <a:xfrm>
            <a:off x="5930265" y="4824413"/>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Preprocess the images by applying techniques such as resizing, normalization, and augmentation to increase the dataset size and improve model generalization.</a:t>
            </a:r>
            <a:endParaRPr lang="en-US" sz="1665" dirty="0"/>
          </a:p>
        </p:txBody>
      </p:sp>
      <p:sp>
        <p:nvSpPr>
          <p:cNvPr id="17" name="Shape 13"/>
          <p:cNvSpPr/>
          <p:nvPr/>
        </p:nvSpPr>
        <p:spPr>
          <a:xfrm>
            <a:off x="5005328" y="6313349"/>
            <a:ext cx="739973" cy="26313"/>
          </a:xfrm>
          <a:prstGeom prst="rect">
            <a:avLst/>
          </a:prstGeom>
          <a:solidFill>
            <a:srgbClr val="AD1F96"/>
          </a:solidFill>
          <a:ln/>
        </p:spPr>
        <p:txBody>
          <a:bodyPr/>
          <a:lstStyle/>
          <a:p>
            <a:endParaRPr lang="en-US"/>
          </a:p>
        </p:txBody>
      </p:sp>
      <p:sp>
        <p:nvSpPr>
          <p:cNvPr id="18" name="Shape 14"/>
          <p:cNvSpPr/>
          <p:nvPr/>
        </p:nvSpPr>
        <p:spPr>
          <a:xfrm>
            <a:off x="4529673" y="6088737"/>
            <a:ext cx="475655" cy="475655"/>
          </a:xfrm>
          <a:prstGeom prst="roundRect">
            <a:avLst>
              <a:gd name="adj" fmla="val 80011"/>
            </a:avLst>
          </a:prstGeom>
          <a:solidFill>
            <a:srgbClr val="F3F3FF"/>
          </a:solidFill>
          <a:ln w="22860">
            <a:solidFill>
              <a:srgbClr val="00002E"/>
            </a:solidFill>
            <a:prstDash val="solid"/>
          </a:ln>
        </p:spPr>
        <p:txBody>
          <a:bodyPr/>
          <a:lstStyle/>
          <a:p>
            <a:endParaRPr lang="en-US"/>
          </a:p>
        </p:txBody>
      </p:sp>
      <p:sp>
        <p:nvSpPr>
          <p:cNvPr id="19" name="Text 15"/>
          <p:cNvSpPr/>
          <p:nvPr/>
        </p:nvSpPr>
        <p:spPr>
          <a:xfrm>
            <a:off x="4672310" y="6128266"/>
            <a:ext cx="190262" cy="396478"/>
          </a:xfrm>
          <a:prstGeom prst="rect">
            <a:avLst/>
          </a:prstGeom>
          <a:noFill/>
          <a:ln/>
        </p:spPr>
        <p:txBody>
          <a:bodyPr wrap="none" rtlCol="0" anchor="t"/>
          <a:lstStyle/>
          <a:p>
            <a:pPr marL="0" indent="0" algn="ctr">
              <a:lnSpc>
                <a:spcPts val="3122"/>
              </a:lnSpc>
              <a:buNone/>
            </a:pPr>
            <a:r>
              <a:rPr lang="en-US" sz="2497" b="1" dirty="0">
                <a:solidFill>
                  <a:srgbClr val="AD1F96"/>
                </a:solidFill>
                <a:latin typeface="Nunito" pitchFamily="34" charset="0"/>
                <a:ea typeface="Nunito" pitchFamily="34" charset="-122"/>
                <a:cs typeface="Nunito" pitchFamily="34" charset="-120"/>
              </a:rPr>
              <a:t>3</a:t>
            </a:r>
            <a:endParaRPr lang="en-US" sz="2497" dirty="0"/>
          </a:p>
        </p:txBody>
      </p:sp>
      <p:sp>
        <p:nvSpPr>
          <p:cNvPr id="20" name="Text 16"/>
          <p:cNvSpPr/>
          <p:nvPr/>
        </p:nvSpPr>
        <p:spPr>
          <a:xfrm>
            <a:off x="5930265" y="6134933"/>
            <a:ext cx="2642830" cy="330398"/>
          </a:xfrm>
          <a:prstGeom prst="rect">
            <a:avLst/>
          </a:prstGeom>
          <a:noFill/>
          <a:ln/>
        </p:spPr>
        <p:txBody>
          <a:bodyPr wrap="none" rtlCol="0" anchor="t"/>
          <a:lstStyle/>
          <a:p>
            <a:pPr marL="0" indent="0" algn="l">
              <a:lnSpc>
                <a:spcPts val="2601"/>
              </a:lnSpc>
              <a:buNone/>
            </a:pPr>
            <a:r>
              <a:rPr lang="en-US" sz="2081" b="1" dirty="0">
                <a:solidFill>
                  <a:srgbClr val="AD1F96"/>
                </a:solidFill>
                <a:latin typeface="Nunito" pitchFamily="34" charset="0"/>
                <a:ea typeface="Nunito" pitchFamily="34" charset="-122"/>
                <a:cs typeface="Nunito" pitchFamily="34" charset="-120"/>
              </a:rPr>
              <a:t>Label Annotation</a:t>
            </a:r>
            <a:endParaRPr lang="en-US" sz="2081" dirty="0"/>
          </a:p>
        </p:txBody>
      </p:sp>
      <p:sp>
        <p:nvSpPr>
          <p:cNvPr id="21" name="Text 17"/>
          <p:cNvSpPr/>
          <p:nvPr/>
        </p:nvSpPr>
        <p:spPr>
          <a:xfrm>
            <a:off x="5930265" y="6592133"/>
            <a:ext cx="7907298" cy="676513"/>
          </a:xfrm>
          <a:prstGeom prst="rect">
            <a:avLst/>
          </a:prstGeom>
          <a:noFill/>
          <a:ln/>
        </p:spPr>
        <p:txBody>
          <a:bodyPr wrap="square" rtlCol="0" anchor="t"/>
          <a:lstStyle/>
          <a:p>
            <a:pPr marL="0" indent="0" algn="l">
              <a:lnSpc>
                <a:spcPts val="2664"/>
              </a:lnSpc>
              <a:buNone/>
            </a:pPr>
            <a:r>
              <a:rPr lang="en-US" sz="1665" dirty="0">
                <a:solidFill>
                  <a:srgbClr val="00002E"/>
                </a:solidFill>
                <a:latin typeface="PT Sans" pitchFamily="34" charset="0"/>
                <a:ea typeface="PT Sans" pitchFamily="34" charset="-122"/>
                <a:cs typeface="PT Sans" pitchFamily="34" charset="-120"/>
              </a:rPr>
              <a:t>Carefully annotate each image with the corresponding ocular disease label or healthy classification. This step is crucial for supervised learning models.</a:t>
            </a:r>
            <a:endParaRPr lang="en-US" sz="166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26294" y="607576"/>
            <a:ext cx="9320213" cy="1377077"/>
          </a:xfrm>
          <a:prstGeom prst="rect">
            <a:avLst/>
          </a:prstGeom>
          <a:noFill/>
          <a:ln/>
        </p:spPr>
        <p:txBody>
          <a:bodyPr wrap="square" rtlCol="0" anchor="t"/>
          <a:lstStyle/>
          <a:p>
            <a:pPr marL="0" indent="0">
              <a:lnSpc>
                <a:spcPts val="5422"/>
              </a:lnSpc>
              <a:buNone/>
            </a:pPr>
            <a:r>
              <a:rPr lang="en-US" sz="4338" b="1" dirty="0">
                <a:solidFill>
                  <a:srgbClr val="00002E"/>
                </a:solidFill>
                <a:latin typeface="Nunito" pitchFamily="34" charset="0"/>
                <a:ea typeface="Nunito" pitchFamily="34" charset="-122"/>
                <a:cs typeface="Nunito" pitchFamily="34" charset="-120"/>
              </a:rPr>
              <a:t>Preprocessing and Data Augmentation</a:t>
            </a:r>
            <a:endParaRPr lang="en-US" sz="4338" dirty="0"/>
          </a:p>
        </p:txBody>
      </p:sp>
      <p:sp>
        <p:nvSpPr>
          <p:cNvPr id="6" name="Shape 2"/>
          <p:cNvSpPr/>
          <p:nvPr/>
        </p:nvSpPr>
        <p:spPr>
          <a:xfrm>
            <a:off x="1143119" y="2315170"/>
            <a:ext cx="27503" cy="5306854"/>
          </a:xfrm>
          <a:prstGeom prst="rect">
            <a:avLst/>
          </a:prstGeom>
          <a:solidFill>
            <a:srgbClr val="DFDFEB"/>
          </a:solidFill>
          <a:ln/>
        </p:spPr>
        <p:txBody>
          <a:bodyPr/>
          <a:lstStyle/>
          <a:p>
            <a:endParaRPr lang="en-US"/>
          </a:p>
        </p:txBody>
      </p:sp>
      <p:sp>
        <p:nvSpPr>
          <p:cNvPr id="7" name="Shape 3"/>
          <p:cNvSpPr/>
          <p:nvPr/>
        </p:nvSpPr>
        <p:spPr>
          <a:xfrm>
            <a:off x="1404699" y="2721352"/>
            <a:ext cx="771168" cy="27503"/>
          </a:xfrm>
          <a:prstGeom prst="rect">
            <a:avLst/>
          </a:prstGeom>
          <a:solidFill>
            <a:srgbClr val="2D4DF2"/>
          </a:solidFill>
          <a:ln/>
        </p:spPr>
        <p:txBody>
          <a:bodyPr/>
          <a:lstStyle/>
          <a:p>
            <a:endParaRPr lang="en-US"/>
          </a:p>
        </p:txBody>
      </p:sp>
      <p:sp>
        <p:nvSpPr>
          <p:cNvPr id="8" name="Shape 4"/>
          <p:cNvSpPr/>
          <p:nvPr/>
        </p:nvSpPr>
        <p:spPr>
          <a:xfrm>
            <a:off x="908923" y="2487335"/>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9" name="Text 5"/>
          <p:cNvSpPr/>
          <p:nvPr/>
        </p:nvSpPr>
        <p:spPr>
          <a:xfrm>
            <a:off x="1057632" y="2528649"/>
            <a:ext cx="198239" cy="413147"/>
          </a:xfrm>
          <a:prstGeom prst="rect">
            <a:avLst/>
          </a:prstGeom>
          <a:noFill/>
          <a:ln/>
        </p:spPr>
        <p:txBody>
          <a:bodyPr wrap="none" rtlCol="0" anchor="t"/>
          <a:lstStyle/>
          <a:p>
            <a:pPr marL="0" indent="0" algn="ctr">
              <a:lnSpc>
                <a:spcPts val="3253"/>
              </a:lnSpc>
              <a:buNone/>
            </a:pPr>
            <a:r>
              <a:rPr lang="en-US" sz="2603" b="1" dirty="0">
                <a:solidFill>
                  <a:srgbClr val="2D4DF2"/>
                </a:solidFill>
                <a:latin typeface="Nunito" pitchFamily="34" charset="0"/>
                <a:ea typeface="Nunito" pitchFamily="34" charset="-122"/>
                <a:cs typeface="Nunito" pitchFamily="34" charset="-120"/>
              </a:rPr>
              <a:t>1</a:t>
            </a:r>
            <a:endParaRPr lang="en-US" sz="2603" dirty="0"/>
          </a:p>
        </p:txBody>
      </p:sp>
      <p:sp>
        <p:nvSpPr>
          <p:cNvPr id="10" name="Text 6"/>
          <p:cNvSpPr/>
          <p:nvPr/>
        </p:nvSpPr>
        <p:spPr>
          <a:xfrm>
            <a:off x="2368748" y="2535436"/>
            <a:ext cx="2754511" cy="344329"/>
          </a:xfrm>
          <a:prstGeom prst="rect">
            <a:avLst/>
          </a:prstGeom>
          <a:noFill/>
          <a:ln/>
        </p:spPr>
        <p:txBody>
          <a:bodyPr wrap="none" rtlCol="0" anchor="t"/>
          <a:lstStyle/>
          <a:p>
            <a:pPr marL="0" indent="0" algn="l">
              <a:lnSpc>
                <a:spcPts val="2711"/>
              </a:lnSpc>
              <a:buNone/>
            </a:pPr>
            <a:r>
              <a:rPr lang="en-US" sz="2169" b="1" dirty="0">
                <a:solidFill>
                  <a:srgbClr val="2D4DF2"/>
                </a:solidFill>
                <a:latin typeface="Nunito" pitchFamily="34" charset="0"/>
                <a:ea typeface="Nunito" pitchFamily="34" charset="-122"/>
                <a:cs typeface="Nunito" pitchFamily="34" charset="-120"/>
              </a:rPr>
              <a:t>Data Preprocessing</a:t>
            </a:r>
            <a:endParaRPr lang="en-US" sz="2169" dirty="0"/>
          </a:p>
        </p:txBody>
      </p:sp>
      <p:sp>
        <p:nvSpPr>
          <p:cNvPr id="11" name="Text 7"/>
          <p:cNvSpPr/>
          <p:nvPr/>
        </p:nvSpPr>
        <p:spPr>
          <a:xfrm>
            <a:off x="2368748" y="3011924"/>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Standardize image sizes, normalize pixel values, and handle missing or corrupted data to ensure consistency and quality of the training dataset.</a:t>
            </a:r>
            <a:endParaRPr lang="en-US" sz="1735" dirty="0"/>
          </a:p>
        </p:txBody>
      </p:sp>
      <p:sp>
        <p:nvSpPr>
          <p:cNvPr id="12" name="Shape 8"/>
          <p:cNvSpPr/>
          <p:nvPr/>
        </p:nvSpPr>
        <p:spPr>
          <a:xfrm>
            <a:off x="1404699" y="4563725"/>
            <a:ext cx="771168" cy="27503"/>
          </a:xfrm>
          <a:prstGeom prst="rect">
            <a:avLst/>
          </a:prstGeom>
          <a:solidFill>
            <a:srgbClr val="015F98"/>
          </a:solidFill>
          <a:ln/>
        </p:spPr>
        <p:txBody>
          <a:bodyPr/>
          <a:lstStyle/>
          <a:p>
            <a:endParaRPr lang="en-US"/>
          </a:p>
        </p:txBody>
      </p:sp>
      <p:sp>
        <p:nvSpPr>
          <p:cNvPr id="13" name="Shape 9"/>
          <p:cNvSpPr/>
          <p:nvPr/>
        </p:nvSpPr>
        <p:spPr>
          <a:xfrm>
            <a:off x="908923" y="4329708"/>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14" name="Text 10"/>
          <p:cNvSpPr/>
          <p:nvPr/>
        </p:nvSpPr>
        <p:spPr>
          <a:xfrm>
            <a:off x="1057632" y="4371023"/>
            <a:ext cx="198239" cy="413147"/>
          </a:xfrm>
          <a:prstGeom prst="rect">
            <a:avLst/>
          </a:prstGeom>
          <a:noFill/>
          <a:ln/>
        </p:spPr>
        <p:txBody>
          <a:bodyPr wrap="none" rtlCol="0" anchor="t"/>
          <a:lstStyle/>
          <a:p>
            <a:pPr marL="0" indent="0" algn="ctr">
              <a:lnSpc>
                <a:spcPts val="3253"/>
              </a:lnSpc>
              <a:buNone/>
            </a:pPr>
            <a:r>
              <a:rPr lang="en-US" sz="2603" b="1" dirty="0">
                <a:solidFill>
                  <a:srgbClr val="015F98"/>
                </a:solidFill>
                <a:latin typeface="Nunito" pitchFamily="34" charset="0"/>
                <a:ea typeface="Nunito" pitchFamily="34" charset="-122"/>
                <a:cs typeface="Nunito" pitchFamily="34" charset="-120"/>
              </a:rPr>
              <a:t>2</a:t>
            </a:r>
            <a:endParaRPr lang="en-US" sz="2603" dirty="0"/>
          </a:p>
        </p:txBody>
      </p:sp>
      <p:sp>
        <p:nvSpPr>
          <p:cNvPr id="15" name="Text 11"/>
          <p:cNvSpPr/>
          <p:nvPr/>
        </p:nvSpPr>
        <p:spPr>
          <a:xfrm>
            <a:off x="2368748" y="4377809"/>
            <a:ext cx="2754511" cy="344329"/>
          </a:xfrm>
          <a:prstGeom prst="rect">
            <a:avLst/>
          </a:prstGeom>
          <a:noFill/>
          <a:ln/>
        </p:spPr>
        <p:txBody>
          <a:bodyPr wrap="none" rtlCol="0" anchor="t"/>
          <a:lstStyle/>
          <a:p>
            <a:pPr marL="0" indent="0" algn="l">
              <a:lnSpc>
                <a:spcPts val="2711"/>
              </a:lnSpc>
              <a:buNone/>
            </a:pPr>
            <a:r>
              <a:rPr lang="en-US" sz="2169" b="1" dirty="0">
                <a:solidFill>
                  <a:srgbClr val="015F98"/>
                </a:solidFill>
                <a:latin typeface="Nunito" pitchFamily="34" charset="0"/>
                <a:ea typeface="Nunito" pitchFamily="34" charset="-122"/>
                <a:cs typeface="Nunito" pitchFamily="34" charset="-120"/>
              </a:rPr>
              <a:t>Image Augmentation</a:t>
            </a:r>
            <a:endParaRPr lang="en-US" sz="2169" dirty="0"/>
          </a:p>
        </p:txBody>
      </p:sp>
      <p:sp>
        <p:nvSpPr>
          <p:cNvPr id="16" name="Text 12"/>
          <p:cNvSpPr/>
          <p:nvPr/>
        </p:nvSpPr>
        <p:spPr>
          <a:xfrm>
            <a:off x="2368748" y="4854297"/>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Apply techniques like rotation, flipping, scaling, and color jittering to artificially expand the training dataset and improve model generalization.</a:t>
            </a:r>
            <a:endParaRPr lang="en-US" sz="1735" dirty="0"/>
          </a:p>
        </p:txBody>
      </p:sp>
      <p:sp>
        <p:nvSpPr>
          <p:cNvPr id="17" name="Shape 13"/>
          <p:cNvSpPr/>
          <p:nvPr/>
        </p:nvSpPr>
        <p:spPr>
          <a:xfrm>
            <a:off x="1404699" y="6406098"/>
            <a:ext cx="771168" cy="27503"/>
          </a:xfrm>
          <a:prstGeom prst="rect">
            <a:avLst/>
          </a:prstGeom>
          <a:solidFill>
            <a:srgbClr val="AD1F96"/>
          </a:solidFill>
          <a:ln/>
        </p:spPr>
        <p:txBody>
          <a:bodyPr/>
          <a:lstStyle/>
          <a:p>
            <a:endParaRPr lang="en-US"/>
          </a:p>
        </p:txBody>
      </p:sp>
      <p:sp>
        <p:nvSpPr>
          <p:cNvPr id="18" name="Shape 14"/>
          <p:cNvSpPr/>
          <p:nvPr/>
        </p:nvSpPr>
        <p:spPr>
          <a:xfrm>
            <a:off x="908923" y="6172081"/>
            <a:ext cx="495776" cy="495776"/>
          </a:xfrm>
          <a:prstGeom prst="roundRect">
            <a:avLst>
              <a:gd name="adj" fmla="val 80006"/>
            </a:avLst>
          </a:prstGeom>
          <a:solidFill>
            <a:srgbClr val="F3F3FF"/>
          </a:solidFill>
          <a:ln w="22860">
            <a:solidFill>
              <a:srgbClr val="00002E"/>
            </a:solidFill>
            <a:prstDash val="solid"/>
          </a:ln>
        </p:spPr>
        <p:txBody>
          <a:bodyPr/>
          <a:lstStyle/>
          <a:p>
            <a:endParaRPr lang="en-US"/>
          </a:p>
        </p:txBody>
      </p:sp>
      <p:sp>
        <p:nvSpPr>
          <p:cNvPr id="19" name="Text 15"/>
          <p:cNvSpPr/>
          <p:nvPr/>
        </p:nvSpPr>
        <p:spPr>
          <a:xfrm>
            <a:off x="1057632" y="6213396"/>
            <a:ext cx="198239" cy="413147"/>
          </a:xfrm>
          <a:prstGeom prst="rect">
            <a:avLst/>
          </a:prstGeom>
          <a:noFill/>
          <a:ln/>
        </p:spPr>
        <p:txBody>
          <a:bodyPr wrap="none" rtlCol="0" anchor="t"/>
          <a:lstStyle/>
          <a:p>
            <a:pPr marL="0" indent="0" algn="ctr">
              <a:lnSpc>
                <a:spcPts val="3253"/>
              </a:lnSpc>
              <a:buNone/>
            </a:pPr>
            <a:r>
              <a:rPr lang="en-US" sz="2603" b="1" dirty="0">
                <a:solidFill>
                  <a:srgbClr val="AD1F96"/>
                </a:solidFill>
                <a:latin typeface="Nunito" pitchFamily="34" charset="0"/>
                <a:ea typeface="Nunito" pitchFamily="34" charset="-122"/>
                <a:cs typeface="Nunito" pitchFamily="34" charset="-120"/>
              </a:rPr>
              <a:t>3</a:t>
            </a:r>
            <a:endParaRPr lang="en-US" sz="2603" dirty="0"/>
          </a:p>
        </p:txBody>
      </p:sp>
      <p:sp>
        <p:nvSpPr>
          <p:cNvPr id="20" name="Text 16"/>
          <p:cNvSpPr/>
          <p:nvPr/>
        </p:nvSpPr>
        <p:spPr>
          <a:xfrm>
            <a:off x="2368748" y="6220182"/>
            <a:ext cx="4300299" cy="344329"/>
          </a:xfrm>
          <a:prstGeom prst="rect">
            <a:avLst/>
          </a:prstGeom>
          <a:noFill/>
          <a:ln/>
        </p:spPr>
        <p:txBody>
          <a:bodyPr wrap="none" rtlCol="0" anchor="t"/>
          <a:lstStyle/>
          <a:p>
            <a:pPr marL="0" indent="0" algn="l">
              <a:lnSpc>
                <a:spcPts val="2711"/>
              </a:lnSpc>
              <a:buNone/>
            </a:pPr>
            <a:r>
              <a:rPr lang="en-US" sz="2169" b="1" dirty="0">
                <a:solidFill>
                  <a:srgbClr val="AD1F96"/>
                </a:solidFill>
                <a:latin typeface="Nunito" pitchFamily="34" charset="0"/>
                <a:ea typeface="Nunito" pitchFamily="34" charset="-122"/>
                <a:cs typeface="Nunito" pitchFamily="34" charset="-120"/>
              </a:rPr>
              <a:t>Oversampling and Undersampling</a:t>
            </a:r>
            <a:endParaRPr lang="en-US" sz="2169" dirty="0"/>
          </a:p>
        </p:txBody>
      </p:sp>
      <p:sp>
        <p:nvSpPr>
          <p:cNvPr id="21" name="Text 17"/>
          <p:cNvSpPr/>
          <p:nvPr/>
        </p:nvSpPr>
        <p:spPr>
          <a:xfrm>
            <a:off x="2368748" y="6696670"/>
            <a:ext cx="7777758" cy="705088"/>
          </a:xfrm>
          <a:prstGeom prst="rect">
            <a:avLst/>
          </a:prstGeom>
          <a:noFill/>
          <a:ln/>
        </p:spPr>
        <p:txBody>
          <a:bodyPr wrap="square" rtlCol="0" anchor="t"/>
          <a:lstStyle/>
          <a:p>
            <a:pPr marL="0" indent="0" algn="l">
              <a:lnSpc>
                <a:spcPts val="2776"/>
              </a:lnSpc>
              <a:buNone/>
            </a:pPr>
            <a:r>
              <a:rPr lang="en-US" sz="1735" dirty="0">
                <a:solidFill>
                  <a:srgbClr val="00002E"/>
                </a:solidFill>
                <a:latin typeface="PT Sans" pitchFamily="34" charset="0"/>
                <a:ea typeface="PT Sans" pitchFamily="34" charset="-122"/>
                <a:cs typeface="PT Sans" pitchFamily="34" charset="-120"/>
              </a:rPr>
              <a:t>Address class imbalance by oversampling minority classes or undersampling majority classes to create a more balanced dataset.</a:t>
            </a:r>
            <a:endParaRPr lang="en-US" sz="173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txBody>
          <a:bodyPr/>
          <a:lstStyle/>
          <a:p>
            <a:endParaRPr lang="en-US" dirty="0"/>
          </a:p>
        </p:txBody>
      </p:sp>
      <p:sp>
        <p:nvSpPr>
          <p:cNvPr id="4" name="Text 1"/>
          <p:cNvSpPr/>
          <p:nvPr/>
        </p:nvSpPr>
        <p:spPr>
          <a:xfrm>
            <a:off x="2348389" y="1003221"/>
            <a:ext cx="8118753"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Model Architecture and Training</a:t>
            </a:r>
            <a:endParaRPr lang="en-US" sz="4374" dirty="0"/>
          </a:p>
        </p:txBody>
      </p:sp>
      <p:sp>
        <p:nvSpPr>
          <p:cNvPr id="5" name="Text 2"/>
          <p:cNvSpPr/>
          <p:nvPr/>
        </p:nvSpPr>
        <p:spPr>
          <a:xfrm>
            <a:off x="2348389" y="2230755"/>
            <a:ext cx="5826620" cy="2487811"/>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Key elements of the model architecture include convolutional layers for feature extraction, pooling layers for dimensionality reduction, and fully connected layers for classification. The model is trained using labeled ocular disease data, optimizing parameters to minimize a loss function and maximize performance metrics.</a:t>
            </a:r>
            <a:endParaRPr lang="en-US" sz="1750" dirty="0"/>
          </a:p>
        </p:txBody>
      </p:sp>
      <p:sp>
        <p:nvSpPr>
          <p:cNvPr id="6" name="Text 3"/>
          <p:cNvSpPr/>
          <p:nvPr/>
        </p:nvSpPr>
        <p:spPr>
          <a:xfrm>
            <a:off x="2348389" y="4918472"/>
            <a:ext cx="5826620"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Data augmentation methods, such as flipping, cropping, and color jittering, play a crucial role in enhancing the performance of machine learning models by increasing their ability to generalize and handle variations in input data. By applying these techniques to the training dataset, the model is exposed to a broader range of scenarios, effectively expanding its understanding of the underlying patterns.</a:t>
            </a:r>
            <a:endParaRPr lang="en-US" sz="1750" dirty="0"/>
          </a:p>
        </p:txBody>
      </p:sp>
      <p:pic>
        <p:nvPicPr>
          <p:cNvPr id="7" name="Image 1" descr="preencoded.png"/>
          <p:cNvPicPr>
            <a:picLocks noChangeAspect="1"/>
          </p:cNvPicPr>
          <p:nvPr/>
        </p:nvPicPr>
        <p:blipFill>
          <a:blip r:embed="rId4"/>
          <a:stretch>
            <a:fillRect/>
          </a:stretch>
        </p:blipFill>
        <p:spPr>
          <a:xfrm>
            <a:off x="8489394" y="2230755"/>
            <a:ext cx="4695706" cy="469570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1877</Words>
  <Application>Microsoft Office PowerPoint</Application>
  <PresentationFormat>Custom</PresentationFormat>
  <Paragraphs>156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Devansh Beri [CSE - 2021]</cp:lastModifiedBy>
  <cp:revision>3</cp:revision>
  <dcterms:created xsi:type="dcterms:W3CDTF">2024-04-14T10:26:39Z</dcterms:created>
  <dcterms:modified xsi:type="dcterms:W3CDTF">2024-04-14T11:01:32Z</dcterms:modified>
</cp:coreProperties>
</file>